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9" r:id="rId2"/>
    <p:sldId id="276" r:id="rId3"/>
    <p:sldId id="290" r:id="rId4"/>
    <p:sldId id="258" r:id="rId5"/>
    <p:sldId id="289" r:id="rId6"/>
    <p:sldId id="288" r:id="rId7"/>
    <p:sldId id="277" r:id="rId8"/>
    <p:sldId id="278" r:id="rId9"/>
    <p:sldId id="279" r:id="rId10"/>
    <p:sldId id="281" r:id="rId11"/>
    <p:sldId id="291" r:id="rId12"/>
    <p:sldId id="267"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Raleway Light" pitchFamily="34" charset="0"/>
        <a:ea typeface="+mn-ea"/>
        <a:cs typeface="+mn-cs"/>
      </a:defRPr>
    </a:lvl1pPr>
    <a:lvl2pPr marL="457200" algn="l" rtl="0" eaLnBrk="0" fontAlgn="base" hangingPunct="0">
      <a:spcBef>
        <a:spcPct val="0"/>
      </a:spcBef>
      <a:spcAft>
        <a:spcPct val="0"/>
      </a:spcAft>
      <a:defRPr kern="1200">
        <a:solidFill>
          <a:schemeClr val="tx1"/>
        </a:solidFill>
        <a:latin typeface="Raleway Light" pitchFamily="34" charset="0"/>
        <a:ea typeface="+mn-ea"/>
        <a:cs typeface="+mn-cs"/>
      </a:defRPr>
    </a:lvl2pPr>
    <a:lvl3pPr marL="914400" algn="l" rtl="0" eaLnBrk="0" fontAlgn="base" hangingPunct="0">
      <a:spcBef>
        <a:spcPct val="0"/>
      </a:spcBef>
      <a:spcAft>
        <a:spcPct val="0"/>
      </a:spcAft>
      <a:defRPr kern="1200">
        <a:solidFill>
          <a:schemeClr val="tx1"/>
        </a:solidFill>
        <a:latin typeface="Raleway Light" pitchFamily="34" charset="0"/>
        <a:ea typeface="+mn-ea"/>
        <a:cs typeface="+mn-cs"/>
      </a:defRPr>
    </a:lvl3pPr>
    <a:lvl4pPr marL="1371600" algn="l" rtl="0" eaLnBrk="0" fontAlgn="base" hangingPunct="0">
      <a:spcBef>
        <a:spcPct val="0"/>
      </a:spcBef>
      <a:spcAft>
        <a:spcPct val="0"/>
      </a:spcAft>
      <a:defRPr kern="1200">
        <a:solidFill>
          <a:schemeClr val="tx1"/>
        </a:solidFill>
        <a:latin typeface="Raleway Light" pitchFamily="34" charset="0"/>
        <a:ea typeface="+mn-ea"/>
        <a:cs typeface="+mn-cs"/>
      </a:defRPr>
    </a:lvl4pPr>
    <a:lvl5pPr marL="1828800" algn="l" rtl="0" eaLnBrk="0" fontAlgn="base" hangingPunct="0">
      <a:spcBef>
        <a:spcPct val="0"/>
      </a:spcBef>
      <a:spcAft>
        <a:spcPct val="0"/>
      </a:spcAft>
      <a:defRPr kern="1200">
        <a:solidFill>
          <a:schemeClr val="tx1"/>
        </a:solidFill>
        <a:latin typeface="Raleway Light" pitchFamily="34" charset="0"/>
        <a:ea typeface="+mn-ea"/>
        <a:cs typeface="+mn-cs"/>
      </a:defRPr>
    </a:lvl5pPr>
    <a:lvl6pPr marL="2286000" algn="l" defTabSz="914400" rtl="0" eaLnBrk="1" latinLnBrk="0" hangingPunct="1">
      <a:defRPr kern="1200">
        <a:solidFill>
          <a:schemeClr val="tx1"/>
        </a:solidFill>
        <a:latin typeface="Raleway Light" pitchFamily="34" charset="0"/>
        <a:ea typeface="+mn-ea"/>
        <a:cs typeface="+mn-cs"/>
      </a:defRPr>
    </a:lvl6pPr>
    <a:lvl7pPr marL="2743200" algn="l" defTabSz="914400" rtl="0" eaLnBrk="1" latinLnBrk="0" hangingPunct="1">
      <a:defRPr kern="1200">
        <a:solidFill>
          <a:schemeClr val="tx1"/>
        </a:solidFill>
        <a:latin typeface="Raleway Light" pitchFamily="34" charset="0"/>
        <a:ea typeface="+mn-ea"/>
        <a:cs typeface="+mn-cs"/>
      </a:defRPr>
    </a:lvl7pPr>
    <a:lvl8pPr marL="3200400" algn="l" defTabSz="914400" rtl="0" eaLnBrk="1" latinLnBrk="0" hangingPunct="1">
      <a:defRPr kern="1200">
        <a:solidFill>
          <a:schemeClr val="tx1"/>
        </a:solidFill>
        <a:latin typeface="Raleway Light" pitchFamily="34" charset="0"/>
        <a:ea typeface="+mn-ea"/>
        <a:cs typeface="+mn-cs"/>
      </a:defRPr>
    </a:lvl8pPr>
    <a:lvl9pPr marL="3657600" algn="l" defTabSz="914400" rtl="0" eaLnBrk="1" latinLnBrk="0" hangingPunct="1">
      <a:defRPr kern="1200">
        <a:solidFill>
          <a:schemeClr val="tx1"/>
        </a:solidFill>
        <a:latin typeface="Raleway Ligh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920000"/>
    <a:srgbClr val="0099FF"/>
    <a:srgbClr val="EDDEC5"/>
    <a:srgbClr val="E8147E"/>
    <a:srgbClr val="DA9100"/>
    <a:srgbClr val="2AA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264" autoAdjust="0"/>
    <p:restoredTop sz="94291" autoAdjust="0"/>
  </p:normalViewPr>
  <p:slideViewPr>
    <p:cSldViewPr snapToGrid="0">
      <p:cViewPr>
        <p:scale>
          <a:sx n="66" d="100"/>
          <a:sy n="66" d="100"/>
        </p:scale>
        <p:origin x="-1172" y="-316"/>
      </p:cViewPr>
      <p:guideLst>
        <p:guide orient="horz" pos="2160"/>
        <p:guide pos="3840"/>
        <p:guide pos="7152"/>
        <p:guide pos="528"/>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8FFDDC-DFF4-40DE-8134-F635BE29532F}" type="doc">
      <dgm:prSet loTypeId="urn:microsoft.com/office/officeart/2005/8/layout/pyramid2" loCatId="pyramid" qsTypeId="urn:microsoft.com/office/officeart/2005/8/quickstyle/3d2" qsCatId="3D" csTypeId="urn:microsoft.com/office/officeart/2005/8/colors/accent2_2" csCatId="accent2" phldr="1"/>
      <dgm:spPr/>
    </dgm:pt>
    <dgm:pt modelId="{5FABF2E1-5362-4A82-A9D7-95EEE6114336}">
      <dgm:prSet phldrT="[Κείμενο]" custT="1"/>
      <dgm:spPr>
        <a:solidFill>
          <a:srgbClr val="7030A0">
            <a:alpha val="90000"/>
          </a:srgbClr>
        </a:solidFill>
      </dgm:spPr>
      <dgm:t>
        <a:bodyPr/>
        <a:lstStyle/>
        <a:p>
          <a:pPr algn="l"/>
          <a:r>
            <a:rPr lang="el-GR" altLang="es-ES" sz="1800" b="1" kern="1200" dirty="0" smtClean="0">
              <a:solidFill>
                <a:schemeClr val="bg1"/>
              </a:solidFill>
              <a:latin typeface="Arial Rounded MT Bold" pitchFamily="34" charset="0"/>
              <a:ea typeface="+mn-ea"/>
              <a:cs typeface="+mn-cs"/>
            </a:rPr>
            <a:t>Εξειδίκευση στην παραγωγή προϊόντων</a:t>
          </a:r>
        </a:p>
      </dgm:t>
    </dgm:pt>
    <dgm:pt modelId="{9E5C4A37-477A-40DB-AED7-2922593C6758}" type="parTrans" cxnId="{0E5D5F29-2247-4894-88F2-C4E46BBE850C}">
      <dgm:prSet/>
      <dgm:spPr/>
      <dgm:t>
        <a:bodyPr/>
        <a:lstStyle/>
        <a:p>
          <a:endParaRPr lang="el-GR"/>
        </a:p>
      </dgm:t>
    </dgm:pt>
    <dgm:pt modelId="{74CE5ACC-F9F5-444C-9E4F-CDE229062E3E}" type="sibTrans" cxnId="{0E5D5F29-2247-4894-88F2-C4E46BBE850C}">
      <dgm:prSet/>
      <dgm:spPr/>
      <dgm:t>
        <a:bodyPr/>
        <a:lstStyle/>
        <a:p>
          <a:endParaRPr lang="el-GR"/>
        </a:p>
      </dgm:t>
    </dgm:pt>
    <dgm:pt modelId="{0F8693C3-939D-48B5-A1D3-25CC2E509C07}">
      <dgm:prSet phldrT="[Κείμενο]" custT="1"/>
      <dgm:spPr>
        <a:solidFill>
          <a:schemeClr val="accent6">
            <a:lumMod val="60000"/>
            <a:lumOff val="40000"/>
            <a:alpha val="90000"/>
          </a:schemeClr>
        </a:solidFill>
      </dgm:spPr>
      <dgm:t>
        <a:bodyPr/>
        <a:lstStyle/>
        <a:p>
          <a:pPr algn="l"/>
          <a:r>
            <a:rPr lang="el-GR" altLang="es-ES" sz="1800" b="1" kern="1200" dirty="0" smtClean="0">
              <a:latin typeface="Arial Rounded MT Bold" pitchFamily="34" charset="0"/>
              <a:ea typeface="+mn-ea"/>
              <a:cs typeface="+mn-cs"/>
            </a:rPr>
            <a:t>Ανταλλαγή διάφορων αγαθών</a:t>
          </a:r>
        </a:p>
      </dgm:t>
    </dgm:pt>
    <dgm:pt modelId="{78509137-DC96-4337-B6E6-B0197214D413}" type="parTrans" cxnId="{15365628-DBD0-4714-9A3F-877A79F2DD48}">
      <dgm:prSet/>
      <dgm:spPr/>
      <dgm:t>
        <a:bodyPr/>
        <a:lstStyle/>
        <a:p>
          <a:endParaRPr lang="el-GR"/>
        </a:p>
      </dgm:t>
    </dgm:pt>
    <dgm:pt modelId="{B17ADE7A-38F0-445E-867C-CC0E3BBBEA69}" type="sibTrans" cxnId="{15365628-DBD0-4714-9A3F-877A79F2DD48}">
      <dgm:prSet/>
      <dgm:spPr/>
      <dgm:t>
        <a:bodyPr/>
        <a:lstStyle/>
        <a:p>
          <a:endParaRPr lang="el-GR"/>
        </a:p>
      </dgm:t>
    </dgm:pt>
    <dgm:pt modelId="{C525BC2D-1AC1-464F-B3CE-B27B77DC60E9}">
      <dgm:prSet phldrT="[Κείμενο]" custT="1"/>
      <dgm:spPr>
        <a:solidFill>
          <a:srgbClr val="E8147E">
            <a:alpha val="90000"/>
          </a:srgbClr>
        </a:solidFill>
      </dgm:spPr>
      <dgm:t>
        <a:bodyPr/>
        <a:lstStyle/>
        <a:p>
          <a:pPr algn="l"/>
          <a:r>
            <a:rPr lang="el-GR" altLang="es-ES" sz="1800" b="1" kern="1200" dirty="0" smtClean="0">
              <a:solidFill>
                <a:schemeClr val="bg1"/>
              </a:solidFill>
              <a:latin typeface="Arial Rounded MT Bold" pitchFamily="34" charset="0"/>
              <a:ea typeface="+mn-ea"/>
              <a:cs typeface="+mn-cs"/>
            </a:rPr>
            <a:t>Αφομοίωση προτιμήσεων, αξιών, στάσεων</a:t>
          </a:r>
          <a:r>
            <a:rPr lang="en-US" altLang="es-ES" sz="1800" b="1" kern="1200" dirty="0" smtClean="0">
              <a:solidFill>
                <a:schemeClr val="bg1"/>
              </a:solidFill>
              <a:latin typeface="Arial Rounded MT Bold" pitchFamily="34" charset="0"/>
              <a:ea typeface="+mn-ea"/>
              <a:cs typeface="+mn-cs"/>
            </a:rPr>
            <a:t> </a:t>
          </a:r>
          <a:endParaRPr lang="el-GR" altLang="es-ES" sz="1800" b="1" kern="1200" dirty="0" smtClean="0">
            <a:solidFill>
              <a:schemeClr val="bg1"/>
            </a:solidFill>
            <a:latin typeface="Arial Rounded MT Bold" pitchFamily="34" charset="0"/>
            <a:ea typeface="+mn-ea"/>
            <a:cs typeface="+mn-cs"/>
          </a:endParaRPr>
        </a:p>
      </dgm:t>
    </dgm:pt>
    <dgm:pt modelId="{0EF61572-FEE1-4486-9DA9-2DB2C9A35374}" type="parTrans" cxnId="{012BD603-5D6E-4C73-B433-C2E20E2C3BA6}">
      <dgm:prSet/>
      <dgm:spPr/>
      <dgm:t>
        <a:bodyPr/>
        <a:lstStyle/>
        <a:p>
          <a:endParaRPr lang="el-GR"/>
        </a:p>
      </dgm:t>
    </dgm:pt>
    <dgm:pt modelId="{A0439FCD-97AF-4EBA-AD73-438D67B2BA72}" type="sibTrans" cxnId="{012BD603-5D6E-4C73-B433-C2E20E2C3BA6}">
      <dgm:prSet/>
      <dgm:spPr/>
      <dgm:t>
        <a:bodyPr/>
        <a:lstStyle/>
        <a:p>
          <a:endParaRPr lang="el-GR"/>
        </a:p>
      </dgm:t>
    </dgm:pt>
    <dgm:pt modelId="{6E837D93-8DC5-4DB6-AAF1-4867FFFF90C5}">
      <dgm:prSet phldrT="[Κείμενο]" custT="1"/>
      <dgm:spPr>
        <a:solidFill>
          <a:schemeClr val="accent3">
            <a:lumMod val="50000"/>
            <a:alpha val="90000"/>
          </a:schemeClr>
        </a:solidFill>
      </dgm:spPr>
      <dgm:t>
        <a:bodyPr/>
        <a:lstStyle/>
        <a:p>
          <a:pPr algn="l"/>
          <a:r>
            <a:rPr lang="el-GR" altLang="es-ES" sz="1800" b="1" kern="1200" dirty="0" smtClean="0">
              <a:solidFill>
                <a:schemeClr val="bg1"/>
              </a:solidFill>
              <a:latin typeface="Arial Rounded MT Bold" pitchFamily="34" charset="0"/>
              <a:ea typeface="+mn-ea"/>
              <a:cs typeface="+mn-cs"/>
            </a:rPr>
            <a:t>Ασφάλεια τροφίμων</a:t>
          </a:r>
        </a:p>
      </dgm:t>
    </dgm:pt>
    <dgm:pt modelId="{C91BEC56-46EC-4CE0-AEA7-B0E0F02F4585}" type="parTrans" cxnId="{E62C2A11-DFEF-443C-8B30-9D4D28D4A659}">
      <dgm:prSet/>
      <dgm:spPr/>
      <dgm:t>
        <a:bodyPr/>
        <a:lstStyle/>
        <a:p>
          <a:endParaRPr lang="el-GR"/>
        </a:p>
      </dgm:t>
    </dgm:pt>
    <dgm:pt modelId="{9B5AADCD-1037-4C51-B322-04D704F4884F}" type="sibTrans" cxnId="{E62C2A11-DFEF-443C-8B30-9D4D28D4A659}">
      <dgm:prSet/>
      <dgm:spPr/>
      <dgm:t>
        <a:bodyPr/>
        <a:lstStyle/>
        <a:p>
          <a:endParaRPr lang="el-GR"/>
        </a:p>
      </dgm:t>
    </dgm:pt>
    <dgm:pt modelId="{BFF45039-C2B1-405E-BEED-179AAEA8AEC0}">
      <dgm:prSet phldrT="[Κείμενο]" custT="1"/>
      <dgm:spPr>
        <a:solidFill>
          <a:schemeClr val="accent4">
            <a:lumMod val="75000"/>
            <a:alpha val="90000"/>
          </a:schemeClr>
        </a:solidFill>
      </dgm:spPr>
      <dgm:t>
        <a:bodyPr/>
        <a:lstStyle/>
        <a:p>
          <a:pPr algn="l"/>
          <a:r>
            <a:rPr lang="el-GR" altLang="es-ES" sz="1800" b="1" kern="1200" dirty="0" smtClean="0">
              <a:latin typeface="Arial Rounded MT Bold" pitchFamily="34" charset="0"/>
              <a:ea typeface="+mn-ea"/>
              <a:cs typeface="+mn-cs"/>
            </a:rPr>
            <a:t>Διαπροσωπική αλληλεπίδραση</a:t>
          </a:r>
        </a:p>
      </dgm:t>
    </dgm:pt>
    <dgm:pt modelId="{DE726ED1-CC78-4747-8349-C75BE436CC78}" type="parTrans" cxnId="{57741F94-4264-4D69-BC48-4E8B3079244C}">
      <dgm:prSet/>
      <dgm:spPr/>
      <dgm:t>
        <a:bodyPr/>
        <a:lstStyle/>
        <a:p>
          <a:endParaRPr lang="el-GR"/>
        </a:p>
      </dgm:t>
    </dgm:pt>
    <dgm:pt modelId="{76EB9C5F-2F00-4030-95A5-D616B8E178BB}" type="sibTrans" cxnId="{57741F94-4264-4D69-BC48-4E8B3079244C}">
      <dgm:prSet/>
      <dgm:spPr/>
      <dgm:t>
        <a:bodyPr/>
        <a:lstStyle/>
        <a:p>
          <a:endParaRPr lang="el-GR"/>
        </a:p>
      </dgm:t>
    </dgm:pt>
    <dgm:pt modelId="{96631EBC-7B23-44AD-BB95-23C93724F092}">
      <dgm:prSet phldrT="[Κείμενο]" custT="1"/>
      <dgm:spPr>
        <a:solidFill>
          <a:schemeClr val="accent5">
            <a:lumMod val="50000"/>
            <a:alpha val="90000"/>
          </a:schemeClr>
        </a:solidFill>
      </dgm:spPr>
      <dgm:t>
        <a:bodyPr/>
        <a:lstStyle/>
        <a:p>
          <a:pPr algn="l"/>
          <a:r>
            <a:rPr lang="el-GR" altLang="es-ES" sz="1800" b="1" kern="1200" dirty="0" smtClean="0">
              <a:solidFill>
                <a:schemeClr val="bg1"/>
              </a:solidFill>
              <a:latin typeface="Arial Rounded MT Bold" pitchFamily="34" charset="0"/>
              <a:ea typeface="+mn-ea"/>
              <a:cs typeface="+mn-cs"/>
            </a:rPr>
            <a:t>Μετανάστευση</a:t>
          </a:r>
        </a:p>
      </dgm:t>
    </dgm:pt>
    <dgm:pt modelId="{976F6BEF-174A-4DA7-84C6-72AA0D487195}" type="parTrans" cxnId="{7E21952C-3A8D-4BB4-AD5B-00B49DCBB8DD}">
      <dgm:prSet/>
      <dgm:spPr/>
      <dgm:t>
        <a:bodyPr/>
        <a:lstStyle/>
        <a:p>
          <a:endParaRPr lang="el-GR"/>
        </a:p>
      </dgm:t>
    </dgm:pt>
    <dgm:pt modelId="{1D93F138-4766-4144-9CB0-B9FD47B7A0D2}" type="sibTrans" cxnId="{7E21952C-3A8D-4BB4-AD5B-00B49DCBB8DD}">
      <dgm:prSet/>
      <dgm:spPr/>
      <dgm:t>
        <a:bodyPr/>
        <a:lstStyle/>
        <a:p>
          <a:endParaRPr lang="el-GR"/>
        </a:p>
      </dgm:t>
    </dgm:pt>
    <dgm:pt modelId="{C63C9609-6B7B-45B6-B9E1-8F1B9A472317}">
      <dgm:prSet custT="1"/>
      <dgm:spPr>
        <a:solidFill>
          <a:srgbClr val="FFFF00">
            <a:alpha val="90000"/>
          </a:srgbClr>
        </a:solidFill>
      </dgm:spPr>
      <dgm:t>
        <a:bodyPr/>
        <a:lstStyle/>
        <a:p>
          <a:pPr algn="l"/>
          <a:r>
            <a:rPr lang="el-GR" altLang="es-ES" sz="1800" b="1" kern="1200" dirty="0" smtClean="0">
              <a:latin typeface="Arial Rounded MT Bold" pitchFamily="34" charset="0"/>
              <a:ea typeface="+mn-ea"/>
              <a:cs typeface="+mn-cs"/>
            </a:rPr>
            <a:t>Τεχνολογική και πολιτισμική διάχυση</a:t>
          </a:r>
          <a:endParaRPr lang="el-GR" altLang="es-ES" sz="1800" b="1" kern="1200" dirty="0">
            <a:latin typeface="Arial Rounded MT Bold" pitchFamily="34" charset="0"/>
            <a:ea typeface="+mn-ea"/>
            <a:cs typeface="+mn-cs"/>
          </a:endParaRPr>
        </a:p>
      </dgm:t>
    </dgm:pt>
    <dgm:pt modelId="{AE07185F-102F-49B3-8C74-C2BD249FAB64}" type="parTrans" cxnId="{E6F7BB72-92C9-41D0-9E3B-7A255FA688E7}">
      <dgm:prSet/>
      <dgm:spPr/>
      <dgm:t>
        <a:bodyPr/>
        <a:lstStyle/>
        <a:p>
          <a:endParaRPr lang="el-GR"/>
        </a:p>
      </dgm:t>
    </dgm:pt>
    <dgm:pt modelId="{5FE08978-ED20-4DAE-86B8-1B3D5657FBA0}" type="sibTrans" cxnId="{E6F7BB72-92C9-41D0-9E3B-7A255FA688E7}">
      <dgm:prSet/>
      <dgm:spPr/>
      <dgm:t>
        <a:bodyPr/>
        <a:lstStyle/>
        <a:p>
          <a:endParaRPr lang="el-GR"/>
        </a:p>
      </dgm:t>
    </dgm:pt>
    <dgm:pt modelId="{1B64E012-6D55-4BCD-9B81-C84CEDFED711}" type="pres">
      <dgm:prSet presAssocID="{EC8FFDDC-DFF4-40DE-8134-F635BE29532F}" presName="compositeShape" presStyleCnt="0">
        <dgm:presLayoutVars>
          <dgm:dir/>
          <dgm:resizeHandles/>
        </dgm:presLayoutVars>
      </dgm:prSet>
      <dgm:spPr/>
    </dgm:pt>
    <dgm:pt modelId="{7D83C9C9-CC01-4994-BFE3-E639B93D5FD9}" type="pres">
      <dgm:prSet presAssocID="{EC8FFDDC-DFF4-40DE-8134-F635BE29532F}" presName="pyramid" presStyleLbl="node1" presStyleIdx="0" presStyleCnt="1" custAng="10800000" custScaleX="80129" custLinFactNeighborX="-27295" custLinFactNeighborY="496"/>
      <dgm:spPr>
        <a:solidFill>
          <a:schemeClr val="accent1">
            <a:lumMod val="75000"/>
          </a:schemeClr>
        </a:solidFill>
      </dgm:spPr>
    </dgm:pt>
    <dgm:pt modelId="{BB229333-5C8D-4C06-8331-0998D4CC99DD}" type="pres">
      <dgm:prSet presAssocID="{EC8FFDDC-DFF4-40DE-8134-F635BE29532F}" presName="theList" presStyleCnt="0"/>
      <dgm:spPr/>
    </dgm:pt>
    <dgm:pt modelId="{3370260B-EC20-4FA6-B8A7-D91AE2B200D8}" type="pres">
      <dgm:prSet presAssocID="{5FABF2E1-5362-4A82-A9D7-95EEE6114336}" presName="aNode" presStyleLbl="fgAcc1" presStyleIdx="0" presStyleCnt="7" custScaleX="214473" custScaleY="104660" custLinFactY="-58719" custLinFactNeighborX="-2572" custLinFactNeighborY="-100000">
        <dgm:presLayoutVars>
          <dgm:bulletEnabled val="1"/>
        </dgm:presLayoutVars>
      </dgm:prSet>
      <dgm:spPr/>
      <dgm:t>
        <a:bodyPr/>
        <a:lstStyle/>
        <a:p>
          <a:endParaRPr lang="el-GR"/>
        </a:p>
      </dgm:t>
    </dgm:pt>
    <dgm:pt modelId="{D5BDF49C-E85A-4A7F-8DFC-3C308DC686CB}" type="pres">
      <dgm:prSet presAssocID="{5FABF2E1-5362-4A82-A9D7-95EEE6114336}" presName="aSpace" presStyleCnt="0"/>
      <dgm:spPr/>
    </dgm:pt>
    <dgm:pt modelId="{27A52AA6-F7A8-4E71-B2B2-721694608943}" type="pres">
      <dgm:prSet presAssocID="{0F8693C3-939D-48B5-A1D3-25CC2E509C07}" presName="aNode" presStyleLbl="fgAcc1" presStyleIdx="1" presStyleCnt="7" custScaleX="164633" custLinFactY="-41513" custLinFactNeighborX="-27492" custLinFactNeighborY="-100000">
        <dgm:presLayoutVars>
          <dgm:bulletEnabled val="1"/>
        </dgm:presLayoutVars>
      </dgm:prSet>
      <dgm:spPr/>
      <dgm:t>
        <a:bodyPr/>
        <a:lstStyle/>
        <a:p>
          <a:endParaRPr lang="el-GR"/>
        </a:p>
      </dgm:t>
    </dgm:pt>
    <dgm:pt modelId="{2CED2DCF-AC21-4244-B050-4768B9D75A2A}" type="pres">
      <dgm:prSet presAssocID="{0F8693C3-939D-48B5-A1D3-25CC2E509C07}" presName="aSpace" presStyleCnt="0"/>
      <dgm:spPr/>
    </dgm:pt>
    <dgm:pt modelId="{3176CCB0-9A84-4B4E-A018-A65160EF4D46}" type="pres">
      <dgm:prSet presAssocID="{6E837D93-8DC5-4DB6-AAF1-4867FFFF90C5}" presName="aNode" presStyleLbl="fgAcc1" presStyleIdx="2" presStyleCnt="7" custScaleX="99629" custLinFactY="-31132" custLinFactNeighborX="-59994" custLinFactNeighborY="-100000">
        <dgm:presLayoutVars>
          <dgm:bulletEnabled val="1"/>
        </dgm:presLayoutVars>
      </dgm:prSet>
      <dgm:spPr/>
      <dgm:t>
        <a:bodyPr/>
        <a:lstStyle/>
        <a:p>
          <a:endParaRPr lang="el-GR"/>
        </a:p>
      </dgm:t>
    </dgm:pt>
    <dgm:pt modelId="{711C508D-E73A-4FC6-AAF4-2CCBB31CB4FC}" type="pres">
      <dgm:prSet presAssocID="{6E837D93-8DC5-4DB6-AAF1-4867FFFF90C5}" presName="aSpace" presStyleCnt="0"/>
      <dgm:spPr/>
    </dgm:pt>
    <dgm:pt modelId="{83C7E22E-0506-4AD8-A78B-3008FD6C61FA}" type="pres">
      <dgm:prSet presAssocID="{BFF45039-C2B1-405E-BEED-179AAEA8AEC0}" presName="aNode" presStyleLbl="fgAcc1" presStyleIdx="3" presStyleCnt="7" custScaleX="161580" custLinFactY="-9004" custLinFactNeighborX="-29019" custLinFactNeighborY="-100000">
        <dgm:presLayoutVars>
          <dgm:bulletEnabled val="1"/>
        </dgm:presLayoutVars>
      </dgm:prSet>
      <dgm:spPr/>
      <dgm:t>
        <a:bodyPr/>
        <a:lstStyle/>
        <a:p>
          <a:endParaRPr lang="el-GR"/>
        </a:p>
      </dgm:t>
    </dgm:pt>
    <dgm:pt modelId="{CC589847-C2DE-4EC6-AE56-6CB77AC73A3B}" type="pres">
      <dgm:prSet presAssocID="{BFF45039-C2B1-405E-BEED-179AAEA8AEC0}" presName="aSpace" presStyleCnt="0"/>
      <dgm:spPr/>
    </dgm:pt>
    <dgm:pt modelId="{254929A8-BBE2-4D3A-B783-E50046D32D30}" type="pres">
      <dgm:prSet presAssocID="{96631EBC-7B23-44AD-BB95-23C93724F092}" presName="aNode" presStyleLbl="fgAcc1" presStyleIdx="4" presStyleCnt="7" custScaleX="96562" custLinFactNeighborX="-61528" custLinFactNeighborY="-30372">
        <dgm:presLayoutVars>
          <dgm:bulletEnabled val="1"/>
        </dgm:presLayoutVars>
      </dgm:prSet>
      <dgm:spPr/>
      <dgm:t>
        <a:bodyPr/>
        <a:lstStyle/>
        <a:p>
          <a:endParaRPr lang="el-GR"/>
        </a:p>
      </dgm:t>
    </dgm:pt>
    <dgm:pt modelId="{D698AEF6-E435-4BDF-9A27-A1A7665D4846}" type="pres">
      <dgm:prSet presAssocID="{96631EBC-7B23-44AD-BB95-23C93724F092}" presName="aSpace" presStyleCnt="0"/>
      <dgm:spPr/>
    </dgm:pt>
    <dgm:pt modelId="{17A003BF-2871-43D1-BBEC-EFAA473A313A}" type="pres">
      <dgm:prSet presAssocID="{C63C9609-6B7B-45B6-B9E1-8F1B9A472317}" presName="aNode" presStyleLbl="fgAcc1" presStyleIdx="5" presStyleCnt="7" custScaleX="165592" custLinFactY="6761" custLinFactNeighborX="-27013" custLinFactNeighborY="100000">
        <dgm:presLayoutVars>
          <dgm:bulletEnabled val="1"/>
        </dgm:presLayoutVars>
      </dgm:prSet>
      <dgm:spPr/>
      <dgm:t>
        <a:bodyPr/>
        <a:lstStyle/>
        <a:p>
          <a:endParaRPr lang="el-GR"/>
        </a:p>
      </dgm:t>
    </dgm:pt>
    <dgm:pt modelId="{52EEEB21-FF86-415E-9DFB-9AB5C1458FC1}" type="pres">
      <dgm:prSet presAssocID="{C63C9609-6B7B-45B6-B9E1-8F1B9A472317}" presName="aSpace" presStyleCnt="0"/>
      <dgm:spPr/>
    </dgm:pt>
    <dgm:pt modelId="{90AC5D02-C2CF-4A79-90D9-A353CD276F74}" type="pres">
      <dgm:prSet presAssocID="{C525BC2D-1AC1-464F-B3CE-B27B77DC60E9}" presName="aNode" presStyleLbl="fgAcc1" presStyleIdx="6" presStyleCnt="7" custScaleX="143174" custScaleY="150848" custLinFactY="27283" custLinFactNeighborX="-38222" custLinFactNeighborY="100000">
        <dgm:presLayoutVars>
          <dgm:bulletEnabled val="1"/>
        </dgm:presLayoutVars>
      </dgm:prSet>
      <dgm:spPr/>
      <dgm:t>
        <a:bodyPr/>
        <a:lstStyle/>
        <a:p>
          <a:endParaRPr lang="el-GR"/>
        </a:p>
      </dgm:t>
    </dgm:pt>
    <dgm:pt modelId="{82CF706E-6017-4B14-B45A-3F26B38408D7}" type="pres">
      <dgm:prSet presAssocID="{C525BC2D-1AC1-464F-B3CE-B27B77DC60E9}" presName="aSpace" presStyleCnt="0"/>
      <dgm:spPr/>
    </dgm:pt>
  </dgm:ptLst>
  <dgm:cxnLst>
    <dgm:cxn modelId="{FDA058B8-052F-40E0-8441-8A2C1D58F63F}" type="presOf" srcId="{EC8FFDDC-DFF4-40DE-8134-F635BE29532F}" destId="{1B64E012-6D55-4BCD-9B81-C84CEDFED711}" srcOrd="0" destOrd="0" presId="urn:microsoft.com/office/officeart/2005/8/layout/pyramid2"/>
    <dgm:cxn modelId="{15365628-DBD0-4714-9A3F-877A79F2DD48}" srcId="{EC8FFDDC-DFF4-40DE-8134-F635BE29532F}" destId="{0F8693C3-939D-48B5-A1D3-25CC2E509C07}" srcOrd="1" destOrd="0" parTransId="{78509137-DC96-4337-B6E6-B0197214D413}" sibTransId="{B17ADE7A-38F0-445E-867C-CC0E3BBBEA69}"/>
    <dgm:cxn modelId="{CF039A95-0EE2-4493-A657-E46FD20BB109}" type="presOf" srcId="{C525BC2D-1AC1-464F-B3CE-B27B77DC60E9}" destId="{90AC5D02-C2CF-4A79-90D9-A353CD276F74}" srcOrd="0" destOrd="0" presId="urn:microsoft.com/office/officeart/2005/8/layout/pyramid2"/>
    <dgm:cxn modelId="{E6F7BB72-92C9-41D0-9E3B-7A255FA688E7}" srcId="{EC8FFDDC-DFF4-40DE-8134-F635BE29532F}" destId="{C63C9609-6B7B-45B6-B9E1-8F1B9A472317}" srcOrd="5" destOrd="0" parTransId="{AE07185F-102F-49B3-8C74-C2BD249FAB64}" sibTransId="{5FE08978-ED20-4DAE-86B8-1B3D5657FBA0}"/>
    <dgm:cxn modelId="{FCFE979B-2D35-4986-98EC-92E4E2726935}" type="presOf" srcId="{0F8693C3-939D-48B5-A1D3-25CC2E509C07}" destId="{27A52AA6-F7A8-4E71-B2B2-721694608943}" srcOrd="0" destOrd="0" presId="urn:microsoft.com/office/officeart/2005/8/layout/pyramid2"/>
    <dgm:cxn modelId="{8BA74B32-DD82-40C2-B674-FD19BD548AC0}" type="presOf" srcId="{5FABF2E1-5362-4A82-A9D7-95EEE6114336}" destId="{3370260B-EC20-4FA6-B8A7-D91AE2B200D8}" srcOrd="0" destOrd="0" presId="urn:microsoft.com/office/officeart/2005/8/layout/pyramid2"/>
    <dgm:cxn modelId="{4B18EC05-CF9F-44E5-8B05-AE8FA18B71A9}" type="presOf" srcId="{6E837D93-8DC5-4DB6-AAF1-4867FFFF90C5}" destId="{3176CCB0-9A84-4B4E-A018-A65160EF4D46}" srcOrd="0" destOrd="0" presId="urn:microsoft.com/office/officeart/2005/8/layout/pyramid2"/>
    <dgm:cxn modelId="{33588582-CE11-4669-9C32-6DDFCA7548EE}" type="presOf" srcId="{C63C9609-6B7B-45B6-B9E1-8F1B9A472317}" destId="{17A003BF-2871-43D1-BBEC-EFAA473A313A}" srcOrd="0" destOrd="0" presId="urn:microsoft.com/office/officeart/2005/8/layout/pyramid2"/>
    <dgm:cxn modelId="{0E5D5F29-2247-4894-88F2-C4E46BBE850C}" srcId="{EC8FFDDC-DFF4-40DE-8134-F635BE29532F}" destId="{5FABF2E1-5362-4A82-A9D7-95EEE6114336}" srcOrd="0" destOrd="0" parTransId="{9E5C4A37-477A-40DB-AED7-2922593C6758}" sibTransId="{74CE5ACC-F9F5-444C-9E4F-CDE229062E3E}"/>
    <dgm:cxn modelId="{57741F94-4264-4D69-BC48-4E8B3079244C}" srcId="{EC8FFDDC-DFF4-40DE-8134-F635BE29532F}" destId="{BFF45039-C2B1-405E-BEED-179AAEA8AEC0}" srcOrd="3" destOrd="0" parTransId="{DE726ED1-CC78-4747-8349-C75BE436CC78}" sibTransId="{76EB9C5F-2F00-4030-95A5-D616B8E178BB}"/>
    <dgm:cxn modelId="{C8A8453D-FECE-4700-B536-2FBBCC71421A}" type="presOf" srcId="{BFF45039-C2B1-405E-BEED-179AAEA8AEC0}" destId="{83C7E22E-0506-4AD8-A78B-3008FD6C61FA}" srcOrd="0" destOrd="0" presId="urn:microsoft.com/office/officeart/2005/8/layout/pyramid2"/>
    <dgm:cxn modelId="{854DF26B-7BD1-4C4E-AFBD-590ED46E1812}" type="presOf" srcId="{96631EBC-7B23-44AD-BB95-23C93724F092}" destId="{254929A8-BBE2-4D3A-B783-E50046D32D30}" srcOrd="0" destOrd="0" presId="urn:microsoft.com/office/officeart/2005/8/layout/pyramid2"/>
    <dgm:cxn modelId="{7E21952C-3A8D-4BB4-AD5B-00B49DCBB8DD}" srcId="{EC8FFDDC-DFF4-40DE-8134-F635BE29532F}" destId="{96631EBC-7B23-44AD-BB95-23C93724F092}" srcOrd="4" destOrd="0" parTransId="{976F6BEF-174A-4DA7-84C6-72AA0D487195}" sibTransId="{1D93F138-4766-4144-9CB0-B9FD47B7A0D2}"/>
    <dgm:cxn modelId="{E62C2A11-DFEF-443C-8B30-9D4D28D4A659}" srcId="{EC8FFDDC-DFF4-40DE-8134-F635BE29532F}" destId="{6E837D93-8DC5-4DB6-AAF1-4867FFFF90C5}" srcOrd="2" destOrd="0" parTransId="{C91BEC56-46EC-4CE0-AEA7-B0E0F02F4585}" sibTransId="{9B5AADCD-1037-4C51-B322-04D704F4884F}"/>
    <dgm:cxn modelId="{012BD603-5D6E-4C73-B433-C2E20E2C3BA6}" srcId="{EC8FFDDC-DFF4-40DE-8134-F635BE29532F}" destId="{C525BC2D-1AC1-464F-B3CE-B27B77DC60E9}" srcOrd="6" destOrd="0" parTransId="{0EF61572-FEE1-4486-9DA9-2DB2C9A35374}" sibTransId="{A0439FCD-97AF-4EBA-AD73-438D67B2BA72}"/>
    <dgm:cxn modelId="{B962FA4F-A859-4EF4-897C-EF434088BC6B}" type="presParOf" srcId="{1B64E012-6D55-4BCD-9B81-C84CEDFED711}" destId="{7D83C9C9-CC01-4994-BFE3-E639B93D5FD9}" srcOrd="0" destOrd="0" presId="urn:microsoft.com/office/officeart/2005/8/layout/pyramid2"/>
    <dgm:cxn modelId="{4A67B27B-AD21-4A1F-A3ED-3C27F12CE581}" type="presParOf" srcId="{1B64E012-6D55-4BCD-9B81-C84CEDFED711}" destId="{BB229333-5C8D-4C06-8331-0998D4CC99DD}" srcOrd="1" destOrd="0" presId="urn:microsoft.com/office/officeart/2005/8/layout/pyramid2"/>
    <dgm:cxn modelId="{9BF2608B-D688-4ADD-9CAB-05E275FBD268}" type="presParOf" srcId="{BB229333-5C8D-4C06-8331-0998D4CC99DD}" destId="{3370260B-EC20-4FA6-B8A7-D91AE2B200D8}" srcOrd="0" destOrd="0" presId="urn:microsoft.com/office/officeart/2005/8/layout/pyramid2"/>
    <dgm:cxn modelId="{2E84A742-8B8E-46F1-8F72-D77FA7070353}" type="presParOf" srcId="{BB229333-5C8D-4C06-8331-0998D4CC99DD}" destId="{D5BDF49C-E85A-4A7F-8DFC-3C308DC686CB}" srcOrd="1" destOrd="0" presId="urn:microsoft.com/office/officeart/2005/8/layout/pyramid2"/>
    <dgm:cxn modelId="{3D560F2D-8415-485A-8585-ED7C22A62230}" type="presParOf" srcId="{BB229333-5C8D-4C06-8331-0998D4CC99DD}" destId="{27A52AA6-F7A8-4E71-B2B2-721694608943}" srcOrd="2" destOrd="0" presId="urn:microsoft.com/office/officeart/2005/8/layout/pyramid2"/>
    <dgm:cxn modelId="{F8E79436-8062-408A-84B7-15D1F06545F5}" type="presParOf" srcId="{BB229333-5C8D-4C06-8331-0998D4CC99DD}" destId="{2CED2DCF-AC21-4244-B050-4768B9D75A2A}" srcOrd="3" destOrd="0" presId="urn:microsoft.com/office/officeart/2005/8/layout/pyramid2"/>
    <dgm:cxn modelId="{03B1481F-E19F-4DAF-832E-EC3ABACEBEFB}" type="presParOf" srcId="{BB229333-5C8D-4C06-8331-0998D4CC99DD}" destId="{3176CCB0-9A84-4B4E-A018-A65160EF4D46}" srcOrd="4" destOrd="0" presId="urn:microsoft.com/office/officeart/2005/8/layout/pyramid2"/>
    <dgm:cxn modelId="{4337F378-10B0-43C6-B974-6537AEA8CBE7}" type="presParOf" srcId="{BB229333-5C8D-4C06-8331-0998D4CC99DD}" destId="{711C508D-E73A-4FC6-AAF4-2CCBB31CB4FC}" srcOrd="5" destOrd="0" presId="urn:microsoft.com/office/officeart/2005/8/layout/pyramid2"/>
    <dgm:cxn modelId="{D509C808-8871-4477-AF84-40CA4C41C307}" type="presParOf" srcId="{BB229333-5C8D-4C06-8331-0998D4CC99DD}" destId="{83C7E22E-0506-4AD8-A78B-3008FD6C61FA}" srcOrd="6" destOrd="0" presId="urn:microsoft.com/office/officeart/2005/8/layout/pyramid2"/>
    <dgm:cxn modelId="{26700A37-73FD-4BD6-8CF7-F133E0B91E1A}" type="presParOf" srcId="{BB229333-5C8D-4C06-8331-0998D4CC99DD}" destId="{CC589847-C2DE-4EC6-AE56-6CB77AC73A3B}" srcOrd="7" destOrd="0" presId="urn:microsoft.com/office/officeart/2005/8/layout/pyramid2"/>
    <dgm:cxn modelId="{1C07EED5-68CD-4CB3-BA8D-AA9EFC7AD046}" type="presParOf" srcId="{BB229333-5C8D-4C06-8331-0998D4CC99DD}" destId="{254929A8-BBE2-4D3A-B783-E50046D32D30}" srcOrd="8" destOrd="0" presId="urn:microsoft.com/office/officeart/2005/8/layout/pyramid2"/>
    <dgm:cxn modelId="{9AF1BDD9-B5C1-4105-BE5A-DCD71FF9800D}" type="presParOf" srcId="{BB229333-5C8D-4C06-8331-0998D4CC99DD}" destId="{D698AEF6-E435-4BDF-9A27-A1A7665D4846}" srcOrd="9" destOrd="0" presId="urn:microsoft.com/office/officeart/2005/8/layout/pyramid2"/>
    <dgm:cxn modelId="{B27F1389-7F8A-4954-96D8-BA8F6A51184E}" type="presParOf" srcId="{BB229333-5C8D-4C06-8331-0998D4CC99DD}" destId="{17A003BF-2871-43D1-BBEC-EFAA473A313A}" srcOrd="10" destOrd="0" presId="urn:microsoft.com/office/officeart/2005/8/layout/pyramid2"/>
    <dgm:cxn modelId="{295A4652-3783-4F0B-892B-FA76BFBBAB7C}" type="presParOf" srcId="{BB229333-5C8D-4C06-8331-0998D4CC99DD}" destId="{52EEEB21-FF86-415E-9DFB-9AB5C1458FC1}" srcOrd="11" destOrd="0" presId="urn:microsoft.com/office/officeart/2005/8/layout/pyramid2"/>
    <dgm:cxn modelId="{BB27CF0F-F1E5-4C60-897A-B4F2995B4BD8}" type="presParOf" srcId="{BB229333-5C8D-4C06-8331-0998D4CC99DD}" destId="{90AC5D02-C2CF-4A79-90D9-A353CD276F74}" srcOrd="12" destOrd="0" presId="urn:microsoft.com/office/officeart/2005/8/layout/pyramid2"/>
    <dgm:cxn modelId="{4336EE75-7F3B-4048-BCA8-3F6E743F22A8}" type="presParOf" srcId="{BB229333-5C8D-4C06-8331-0998D4CC99DD}" destId="{82CF706E-6017-4B14-B45A-3F26B38408D7}" srcOrd="13"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3C9C9-CC01-4994-BFE3-E639B93D5FD9}">
      <dsp:nvSpPr>
        <dsp:cNvPr id="0" name=""/>
        <dsp:cNvSpPr/>
      </dsp:nvSpPr>
      <dsp:spPr>
        <a:xfrm rot="10800000">
          <a:off x="0" y="0"/>
          <a:ext cx="3600949" cy="4493941"/>
        </a:xfrm>
        <a:prstGeom prst="triangle">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70260B-EC20-4FA6-B8A7-D91AE2B200D8}">
      <dsp:nvSpPr>
        <dsp:cNvPr id="0" name=""/>
        <dsp:cNvSpPr/>
      </dsp:nvSpPr>
      <dsp:spPr>
        <a:xfrm>
          <a:off x="1077442" y="147308"/>
          <a:ext cx="6264888" cy="445992"/>
        </a:xfrm>
        <a:prstGeom prst="roundRect">
          <a:avLst/>
        </a:prstGeom>
        <a:solidFill>
          <a:srgbClr val="7030A0">
            <a:alpha val="90000"/>
          </a:srgb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altLang="es-ES" sz="1800" b="1" kern="1200" dirty="0" smtClean="0">
              <a:solidFill>
                <a:schemeClr val="bg1"/>
              </a:solidFill>
              <a:latin typeface="Arial Rounded MT Bold" pitchFamily="34" charset="0"/>
              <a:ea typeface="+mn-ea"/>
              <a:cs typeface="+mn-cs"/>
            </a:rPr>
            <a:t>Εξειδίκευση στην παραγωγή προϊόντων</a:t>
          </a:r>
        </a:p>
      </dsp:txBody>
      <dsp:txXfrm>
        <a:off x="1099214" y="169080"/>
        <a:ext cx="6221344" cy="402448"/>
      </dsp:txXfrm>
    </dsp:sp>
    <dsp:sp modelId="{27A52AA6-F7A8-4E71-B2B2-721694608943}">
      <dsp:nvSpPr>
        <dsp:cNvPr id="0" name=""/>
        <dsp:cNvSpPr/>
      </dsp:nvSpPr>
      <dsp:spPr>
        <a:xfrm>
          <a:off x="1077442" y="719887"/>
          <a:ext cx="4809031" cy="426134"/>
        </a:xfrm>
        <a:prstGeom prst="roundRect">
          <a:avLst/>
        </a:prstGeom>
        <a:solidFill>
          <a:schemeClr val="accent6">
            <a:lumMod val="60000"/>
            <a:lumOff val="40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altLang="es-ES" sz="1800" b="1" kern="1200" dirty="0" smtClean="0">
              <a:latin typeface="Arial Rounded MT Bold" pitchFamily="34" charset="0"/>
              <a:ea typeface="+mn-ea"/>
              <a:cs typeface="+mn-cs"/>
            </a:rPr>
            <a:t>Ανταλλαγή διάφορων αγαθών</a:t>
          </a:r>
        </a:p>
      </dsp:txBody>
      <dsp:txXfrm>
        <a:off x="1098244" y="740689"/>
        <a:ext cx="4767427" cy="384530"/>
      </dsp:txXfrm>
    </dsp:sp>
    <dsp:sp modelId="{3176CCB0-9A84-4B4E-A018-A65160EF4D46}">
      <dsp:nvSpPr>
        <dsp:cNvPr id="0" name=""/>
        <dsp:cNvSpPr/>
      </dsp:nvSpPr>
      <dsp:spPr>
        <a:xfrm>
          <a:off x="1077442" y="1243526"/>
          <a:ext cx="2910224" cy="426134"/>
        </a:xfrm>
        <a:prstGeom prst="roundRect">
          <a:avLst/>
        </a:prstGeom>
        <a:solidFill>
          <a:schemeClr val="accent3">
            <a:lumMod val="50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altLang="es-ES" sz="1800" b="1" kern="1200" dirty="0" smtClean="0">
              <a:solidFill>
                <a:schemeClr val="bg1"/>
              </a:solidFill>
              <a:latin typeface="Arial Rounded MT Bold" pitchFamily="34" charset="0"/>
              <a:ea typeface="+mn-ea"/>
              <a:cs typeface="+mn-cs"/>
            </a:rPr>
            <a:t>Ασφάλεια τροφίμων</a:t>
          </a:r>
        </a:p>
      </dsp:txBody>
      <dsp:txXfrm>
        <a:off x="1098244" y="1264328"/>
        <a:ext cx="2868620" cy="384530"/>
      </dsp:txXfrm>
    </dsp:sp>
    <dsp:sp modelId="{83C7E22E-0506-4AD8-A78B-3008FD6C61FA}">
      <dsp:nvSpPr>
        <dsp:cNvPr id="0" name=""/>
        <dsp:cNvSpPr/>
      </dsp:nvSpPr>
      <dsp:spPr>
        <a:xfrm>
          <a:off x="1077428" y="1817222"/>
          <a:ext cx="4719851" cy="426134"/>
        </a:xfrm>
        <a:prstGeom prst="roundRect">
          <a:avLst/>
        </a:prstGeom>
        <a:solidFill>
          <a:schemeClr val="accent4">
            <a:lumMod val="75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altLang="es-ES" sz="1800" b="1" kern="1200" dirty="0" smtClean="0">
              <a:latin typeface="Arial Rounded MT Bold" pitchFamily="34" charset="0"/>
              <a:ea typeface="+mn-ea"/>
              <a:cs typeface="+mn-cs"/>
            </a:rPr>
            <a:t>Διαπροσωπική αλληλεπίδραση</a:t>
          </a:r>
        </a:p>
      </dsp:txBody>
      <dsp:txXfrm>
        <a:off x="1098230" y="1838024"/>
        <a:ext cx="4678247" cy="384530"/>
      </dsp:txXfrm>
    </dsp:sp>
    <dsp:sp modelId="{254929A8-BBE2-4D3A-B783-E50046D32D30}">
      <dsp:nvSpPr>
        <dsp:cNvPr id="0" name=""/>
        <dsp:cNvSpPr/>
      </dsp:nvSpPr>
      <dsp:spPr>
        <a:xfrm>
          <a:off x="1077428" y="2372081"/>
          <a:ext cx="2820635" cy="426134"/>
        </a:xfrm>
        <a:prstGeom prst="roundRect">
          <a:avLst/>
        </a:prstGeom>
        <a:solidFill>
          <a:schemeClr val="accent5">
            <a:lumMod val="50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altLang="es-ES" sz="1800" b="1" kern="1200" dirty="0" smtClean="0">
              <a:solidFill>
                <a:schemeClr val="bg1"/>
              </a:solidFill>
              <a:latin typeface="Arial Rounded MT Bold" pitchFamily="34" charset="0"/>
              <a:ea typeface="+mn-ea"/>
              <a:cs typeface="+mn-cs"/>
            </a:rPr>
            <a:t>Μετανάστευση</a:t>
          </a:r>
        </a:p>
      </dsp:txBody>
      <dsp:txXfrm>
        <a:off x="1098230" y="2392883"/>
        <a:ext cx="2779031" cy="384530"/>
      </dsp:txXfrm>
    </dsp:sp>
    <dsp:sp modelId="{17A003BF-2871-43D1-BBEC-EFAA473A313A}">
      <dsp:nvSpPr>
        <dsp:cNvPr id="0" name=""/>
        <dsp:cNvSpPr/>
      </dsp:nvSpPr>
      <dsp:spPr>
        <a:xfrm>
          <a:off x="1077428" y="2949738"/>
          <a:ext cx="4837044" cy="426134"/>
        </a:xfrm>
        <a:prstGeom prst="roundRect">
          <a:avLst/>
        </a:prstGeom>
        <a:solidFill>
          <a:srgbClr val="FFFF00">
            <a:alpha val="90000"/>
          </a:srgb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altLang="es-ES" sz="1800" b="1" kern="1200" dirty="0" smtClean="0">
              <a:latin typeface="Arial Rounded MT Bold" pitchFamily="34" charset="0"/>
              <a:ea typeface="+mn-ea"/>
              <a:cs typeface="+mn-cs"/>
            </a:rPr>
            <a:t>Τεχνολογική και πολιτισμική διάχυση</a:t>
          </a:r>
          <a:endParaRPr lang="el-GR" altLang="es-ES" sz="1800" b="1" kern="1200" dirty="0">
            <a:latin typeface="Arial Rounded MT Bold" pitchFamily="34" charset="0"/>
            <a:ea typeface="+mn-ea"/>
            <a:cs typeface="+mn-cs"/>
          </a:endParaRPr>
        </a:p>
      </dsp:txBody>
      <dsp:txXfrm>
        <a:off x="1098230" y="2970540"/>
        <a:ext cx="4795440" cy="384530"/>
      </dsp:txXfrm>
    </dsp:sp>
    <dsp:sp modelId="{90AC5D02-C2CF-4A79-90D9-A353CD276F74}">
      <dsp:nvSpPr>
        <dsp:cNvPr id="0" name=""/>
        <dsp:cNvSpPr/>
      </dsp:nvSpPr>
      <dsp:spPr>
        <a:xfrm>
          <a:off x="1077428" y="3516591"/>
          <a:ext cx="4182200" cy="642815"/>
        </a:xfrm>
        <a:prstGeom prst="roundRect">
          <a:avLst/>
        </a:prstGeom>
        <a:solidFill>
          <a:srgbClr val="E8147E">
            <a:alpha val="90000"/>
          </a:srgb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altLang="es-ES" sz="1800" b="1" kern="1200" dirty="0" smtClean="0">
              <a:solidFill>
                <a:schemeClr val="bg1"/>
              </a:solidFill>
              <a:latin typeface="Arial Rounded MT Bold" pitchFamily="34" charset="0"/>
              <a:ea typeface="+mn-ea"/>
              <a:cs typeface="+mn-cs"/>
            </a:rPr>
            <a:t>Αφομοίωση προτιμήσεων, αξιών, στάσεων</a:t>
          </a:r>
          <a:r>
            <a:rPr lang="en-US" altLang="es-ES" sz="1800" b="1" kern="1200" dirty="0" smtClean="0">
              <a:solidFill>
                <a:schemeClr val="bg1"/>
              </a:solidFill>
              <a:latin typeface="Arial Rounded MT Bold" pitchFamily="34" charset="0"/>
              <a:ea typeface="+mn-ea"/>
              <a:cs typeface="+mn-cs"/>
            </a:rPr>
            <a:t> </a:t>
          </a:r>
          <a:endParaRPr lang="el-GR" altLang="es-ES" sz="1800" b="1" kern="1200" dirty="0" smtClean="0">
            <a:solidFill>
              <a:schemeClr val="bg1"/>
            </a:solidFill>
            <a:latin typeface="Arial Rounded MT Bold" pitchFamily="34" charset="0"/>
            <a:ea typeface="+mn-ea"/>
            <a:cs typeface="+mn-cs"/>
          </a:endParaRPr>
        </a:p>
      </dsp:txBody>
      <dsp:txXfrm>
        <a:off x="1108808" y="3547971"/>
        <a:ext cx="4119440" cy="58005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88339EEC-63DD-4043-A832-BA95903F1214}" type="datetimeFigureOut">
              <a:rPr lang="en-GB"/>
              <a:pPr>
                <a:defRPr/>
              </a:pPr>
              <a:t>15/01/2021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773A3A1-B537-4A17-85B8-E783B4497B98}" type="slidenum">
              <a:rPr lang="en-GB" altLang="it-IT"/>
              <a:pPr>
                <a:defRPr/>
              </a:pPr>
              <a:t>‹#›</a:t>
            </a:fld>
            <a:endParaRPr lang="en-GB" altLang="it-IT"/>
          </a:p>
        </p:txBody>
      </p:sp>
    </p:spTree>
    <p:extLst>
      <p:ext uri="{BB962C8B-B14F-4D97-AF65-F5344CB8AC3E}">
        <p14:creationId xmlns:p14="http://schemas.microsoft.com/office/powerpoint/2010/main" val="2949141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5366986-F53F-45DF-AA41-4D69E06C83AF}" type="datetimeFigureOut">
              <a:rPr lang="en-GB"/>
              <a:pPr>
                <a:defRPr/>
              </a:pPr>
              <a:t>15/01/2021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4C6C3EF-66D6-4526-B9DE-7FEC03CF3961}" type="slidenum">
              <a:rPr lang="en-GB" altLang="it-IT"/>
              <a:pPr>
                <a:defRPr/>
              </a:pPr>
              <a:t>‹#›</a:t>
            </a:fld>
            <a:endParaRPr lang="en-GB" altLang="it-IT"/>
          </a:p>
        </p:txBody>
      </p:sp>
    </p:spTree>
    <p:extLst>
      <p:ext uri="{BB962C8B-B14F-4D97-AF65-F5344CB8AC3E}">
        <p14:creationId xmlns:p14="http://schemas.microsoft.com/office/powerpoint/2010/main" val="4163451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79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Oval 1"/>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8064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46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2192000" cy="685800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3117828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Oval 1"/>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3"/>
          <p:cNvSpPr>
            <a:spLocks noGrp="1"/>
          </p:cNvSpPr>
          <p:nvPr>
            <p:ph type="pic" sz="quarter" idx="10"/>
          </p:nvPr>
        </p:nvSpPr>
        <p:spPr>
          <a:xfrm>
            <a:off x="0" y="0"/>
            <a:ext cx="6096000" cy="685800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245514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Oval 1"/>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Picture Placeholder 9"/>
          <p:cNvSpPr>
            <a:spLocks noGrp="1"/>
          </p:cNvSpPr>
          <p:nvPr>
            <p:ph type="pic" sz="quarter" idx="10"/>
          </p:nvPr>
        </p:nvSpPr>
        <p:spPr>
          <a:xfrm>
            <a:off x="1040169" y="2058324"/>
            <a:ext cx="4853869" cy="2740654"/>
          </a:xfrm>
          <a:custGeom>
            <a:avLst/>
            <a:gdLst>
              <a:gd name="connsiteX0" fmla="*/ 0 w 4853869"/>
              <a:gd name="connsiteY0" fmla="*/ 0 h 2740654"/>
              <a:gd name="connsiteX1" fmla="*/ 4853869 w 4853869"/>
              <a:gd name="connsiteY1" fmla="*/ 0 h 2740654"/>
              <a:gd name="connsiteX2" fmla="*/ 4853869 w 4853869"/>
              <a:gd name="connsiteY2" fmla="*/ 2740654 h 2740654"/>
              <a:gd name="connsiteX3" fmla="*/ 0 w 4853869"/>
              <a:gd name="connsiteY3" fmla="*/ 2740654 h 2740654"/>
            </a:gdLst>
            <a:ahLst/>
            <a:cxnLst>
              <a:cxn ang="0">
                <a:pos x="connsiteX0" y="connsiteY0"/>
              </a:cxn>
              <a:cxn ang="0">
                <a:pos x="connsiteX1" y="connsiteY1"/>
              </a:cxn>
              <a:cxn ang="0">
                <a:pos x="connsiteX2" y="connsiteY2"/>
              </a:cxn>
              <a:cxn ang="0">
                <a:pos x="connsiteX3" y="connsiteY3"/>
              </a:cxn>
            </a:cxnLst>
            <a:rect l="l" t="t" r="r" b="b"/>
            <a:pathLst>
              <a:path w="4853869" h="2740654">
                <a:moveTo>
                  <a:pt x="0" y="0"/>
                </a:moveTo>
                <a:lnTo>
                  <a:pt x="4853869" y="0"/>
                </a:lnTo>
                <a:lnTo>
                  <a:pt x="4853869" y="2740654"/>
                </a:lnTo>
                <a:lnTo>
                  <a:pt x="0" y="274065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132560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Oval 1"/>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6"/>
          <p:cNvSpPr>
            <a:spLocks noGrp="1"/>
          </p:cNvSpPr>
          <p:nvPr>
            <p:ph type="pic" sz="quarter" idx="10"/>
          </p:nvPr>
        </p:nvSpPr>
        <p:spPr>
          <a:xfrm>
            <a:off x="838201"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8" name="Picture Placeholder 7"/>
          <p:cNvSpPr>
            <a:spLocks noGrp="1"/>
          </p:cNvSpPr>
          <p:nvPr>
            <p:ph type="pic" sz="quarter" idx="11"/>
          </p:nvPr>
        </p:nvSpPr>
        <p:spPr>
          <a:xfrm>
            <a:off x="4516484"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9" name="Picture Placeholder 8"/>
          <p:cNvSpPr>
            <a:spLocks noGrp="1"/>
          </p:cNvSpPr>
          <p:nvPr>
            <p:ph type="pic" sz="quarter" idx="12"/>
          </p:nvPr>
        </p:nvSpPr>
        <p:spPr>
          <a:xfrm>
            <a:off x="8194766"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2969243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28" r:id="rId1"/>
    <p:sldLayoutId id="2147483931" r:id="rId2"/>
    <p:sldLayoutId id="2147483929" r:id="rId3"/>
    <p:sldLayoutId id="2147483930" r:id="rId4"/>
    <p:sldLayoutId id="2147483932" r:id="rId5"/>
    <p:sldLayoutId id="2147483933" r:id="rId6"/>
    <p:sldLayoutId id="2147483934" r:id="rId7"/>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aleway" pitchFamily="34" charset="0"/>
        </a:defRPr>
      </a:lvl2pPr>
      <a:lvl3pPr algn="l" rtl="0" eaLnBrk="0" fontAlgn="base" hangingPunct="0">
        <a:lnSpc>
          <a:spcPct val="90000"/>
        </a:lnSpc>
        <a:spcBef>
          <a:spcPct val="0"/>
        </a:spcBef>
        <a:spcAft>
          <a:spcPct val="0"/>
        </a:spcAft>
        <a:defRPr sz="4400">
          <a:solidFill>
            <a:schemeClr val="tx1"/>
          </a:solidFill>
          <a:latin typeface="Raleway" pitchFamily="34" charset="0"/>
        </a:defRPr>
      </a:lvl3pPr>
      <a:lvl4pPr algn="l" rtl="0" eaLnBrk="0" fontAlgn="base" hangingPunct="0">
        <a:lnSpc>
          <a:spcPct val="90000"/>
        </a:lnSpc>
        <a:spcBef>
          <a:spcPct val="0"/>
        </a:spcBef>
        <a:spcAft>
          <a:spcPct val="0"/>
        </a:spcAft>
        <a:defRPr sz="4400">
          <a:solidFill>
            <a:schemeClr val="tx1"/>
          </a:solidFill>
          <a:latin typeface="Raleway" pitchFamily="34" charset="0"/>
        </a:defRPr>
      </a:lvl4pPr>
      <a:lvl5pPr algn="l" rtl="0" eaLnBrk="0" fontAlgn="base" hangingPunct="0">
        <a:lnSpc>
          <a:spcPct val="90000"/>
        </a:lnSpc>
        <a:spcBef>
          <a:spcPct val="0"/>
        </a:spcBef>
        <a:spcAft>
          <a:spcPct val="0"/>
        </a:spcAft>
        <a:defRPr sz="4400">
          <a:solidFill>
            <a:schemeClr val="tx1"/>
          </a:solidFill>
          <a:latin typeface="Raleway" pitchFamily="34" charset="0"/>
        </a:defRPr>
      </a:lvl5pPr>
      <a:lvl6pPr marL="457200" algn="l" rtl="0" fontAlgn="base">
        <a:lnSpc>
          <a:spcPct val="90000"/>
        </a:lnSpc>
        <a:spcBef>
          <a:spcPct val="0"/>
        </a:spcBef>
        <a:spcAft>
          <a:spcPct val="0"/>
        </a:spcAft>
        <a:defRPr sz="4400">
          <a:solidFill>
            <a:schemeClr val="tx1"/>
          </a:solidFill>
          <a:latin typeface="Raleway" pitchFamily="34" charset="0"/>
        </a:defRPr>
      </a:lvl6pPr>
      <a:lvl7pPr marL="914400" algn="l" rtl="0" fontAlgn="base">
        <a:lnSpc>
          <a:spcPct val="90000"/>
        </a:lnSpc>
        <a:spcBef>
          <a:spcPct val="0"/>
        </a:spcBef>
        <a:spcAft>
          <a:spcPct val="0"/>
        </a:spcAft>
        <a:defRPr sz="4400">
          <a:solidFill>
            <a:schemeClr val="tx1"/>
          </a:solidFill>
          <a:latin typeface="Raleway" pitchFamily="34" charset="0"/>
        </a:defRPr>
      </a:lvl7pPr>
      <a:lvl8pPr marL="1371600" algn="l" rtl="0" fontAlgn="base">
        <a:lnSpc>
          <a:spcPct val="90000"/>
        </a:lnSpc>
        <a:spcBef>
          <a:spcPct val="0"/>
        </a:spcBef>
        <a:spcAft>
          <a:spcPct val="0"/>
        </a:spcAft>
        <a:defRPr sz="4400">
          <a:solidFill>
            <a:schemeClr val="tx1"/>
          </a:solidFill>
          <a:latin typeface="Raleway" pitchFamily="34" charset="0"/>
        </a:defRPr>
      </a:lvl8pPr>
      <a:lvl9pPr marL="1828800" algn="l" rtl="0" fontAlgn="base">
        <a:lnSpc>
          <a:spcPct val="90000"/>
        </a:lnSpc>
        <a:spcBef>
          <a:spcPct val="0"/>
        </a:spcBef>
        <a:spcAft>
          <a:spcPct val="0"/>
        </a:spcAft>
        <a:defRPr sz="4400">
          <a:solidFill>
            <a:schemeClr val="tx1"/>
          </a:solidFill>
          <a:latin typeface="Raleway"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png"/><Relationship Id="rId7" Type="http://schemas.openxmlformats.org/officeDocument/2006/relationships/diagramLayout" Target="../diagrams/layout1.xm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diagramData" Target="../diagrams/data1.xml"/><Relationship Id="rId5" Type="http://schemas.openxmlformats.org/officeDocument/2006/relationships/image" Target="../media/image12.jpe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6863" y="204788"/>
            <a:ext cx="27638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638" y="225425"/>
            <a:ext cx="609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magin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073525"/>
            <a:ext cx="121920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asellaDiTesto 1"/>
          <p:cNvSpPr txBox="1">
            <a:spLocks noChangeArrowheads="1"/>
          </p:cNvSpPr>
          <p:nvPr/>
        </p:nvSpPr>
        <p:spPr bwMode="auto">
          <a:xfrm>
            <a:off x="914400" y="2159000"/>
            <a:ext cx="1080611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ctr"/>
            <a:r>
              <a:rPr lang="el-GR" altLang="it-IT" sz="4000" b="1" dirty="0" smtClean="0">
                <a:latin typeface="Arial Rounded MT Bold" pitchFamily="34" charset="0"/>
              </a:rPr>
              <a:t>Η Ιστορία </a:t>
            </a:r>
            <a:r>
              <a:rPr lang="el-GR" altLang="it-IT" sz="4000" b="1" dirty="0">
                <a:latin typeface="Arial Rounded MT Bold" pitchFamily="34" charset="0"/>
              </a:rPr>
              <a:t>και </a:t>
            </a:r>
            <a:r>
              <a:rPr lang="el-GR" altLang="it-IT" sz="4000" b="1" dirty="0" smtClean="0">
                <a:latin typeface="Arial Rounded MT Bold" pitchFamily="34" charset="0"/>
              </a:rPr>
              <a:t>ο αναπτυξιακός </a:t>
            </a:r>
            <a:r>
              <a:rPr lang="el-GR" altLang="it-IT" sz="4000" b="1" dirty="0">
                <a:latin typeface="Arial Rounded MT Bold" pitchFamily="34" charset="0"/>
              </a:rPr>
              <a:t>ρόλος των ρωμαϊκών διαδρομών</a:t>
            </a:r>
            <a:endParaRPr lang="it-IT" altLang="it-IT" b="1" dirty="0"/>
          </a:p>
        </p:txBody>
      </p:sp>
      <p:sp>
        <p:nvSpPr>
          <p:cNvPr id="5126" name="Rettangolo 3"/>
          <p:cNvSpPr>
            <a:spLocks noChangeArrowheads="1"/>
          </p:cNvSpPr>
          <p:nvPr/>
        </p:nvSpPr>
        <p:spPr bwMode="auto">
          <a:xfrm>
            <a:off x="5472113" y="3527425"/>
            <a:ext cx="20938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l-GR" altLang="it-IT" sz="2800" b="1" dirty="0" smtClean="0"/>
              <a:t>Πολιτισμός</a:t>
            </a:r>
            <a:endParaRPr lang="it-IT" altLang="it-IT" sz="2800" b="1" dirty="0"/>
          </a:p>
        </p:txBody>
      </p:sp>
      <p:sp>
        <p:nvSpPr>
          <p:cNvPr id="5127" name="CasellaDiTesto 5"/>
          <p:cNvSpPr txBox="1">
            <a:spLocks noChangeArrowheads="1"/>
          </p:cNvSpPr>
          <p:nvPr/>
        </p:nvSpPr>
        <p:spPr bwMode="auto">
          <a:xfrm>
            <a:off x="9209088" y="892175"/>
            <a:ext cx="2581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n-US" sz="900"/>
              <a:t>With the support of the Erasmus+ programme of the European Union. This document and its contents reflects the views only of the authors, and the Commission cannot be held responsible for any use which may be made of the information contained therein.</a:t>
            </a:r>
          </a:p>
          <a:p>
            <a:endParaRPr lang="it-IT" altLang="it-IT"/>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445391" y="587183"/>
            <a:ext cx="71655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l-GR" altLang="es-ES" sz="3600" b="1" dirty="0" smtClean="0">
                <a:latin typeface="Arial Rounded MT Bold" pitchFamily="34" charset="0"/>
              </a:rPr>
              <a:t>Οι ρωμαϊκοί δρόμοι τον Μεσαίωνα</a:t>
            </a:r>
            <a:endParaRPr lang="en-GB" altLang="es-ES" sz="3600" b="1" dirty="0">
              <a:latin typeface="Arial Rounded MT Bold" pitchFamily="34" charset="0"/>
            </a:endParaRPr>
          </a:p>
        </p:txBody>
      </p:sp>
      <p:pic>
        <p:nvPicPr>
          <p:cNvPr id="14339"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ttangolo 1"/>
          <p:cNvSpPr>
            <a:spLocks noChangeArrowheads="1"/>
          </p:cNvSpPr>
          <p:nvPr/>
        </p:nvSpPr>
        <p:spPr bwMode="auto">
          <a:xfrm>
            <a:off x="293688" y="2448075"/>
            <a:ext cx="8674990" cy="3647152"/>
          </a:xfrm>
          <a:prstGeom prst="rect">
            <a:avLst/>
          </a:prstGeom>
          <a:noFill/>
          <a:ln w="9525">
            <a:noFill/>
            <a:miter lim="800000"/>
            <a:headEnd/>
            <a:tailEnd/>
          </a:ln>
        </p:spPr>
        <p:txBody>
          <a:bodyPr wrap="square">
            <a:spAutoFit/>
          </a:bodyPr>
          <a:lstStyle/>
          <a:p>
            <a:pPr marL="457200" indent="-457200">
              <a:spcAft>
                <a:spcPts val="1000"/>
              </a:spcAft>
              <a:defRPr/>
            </a:pPr>
            <a:r>
              <a:rPr lang="el-GR" altLang="el-GR" sz="2800" b="1" dirty="0" smtClean="0">
                <a:latin typeface="Arial Rounded MT Bold" pitchFamily="34" charset="0"/>
              </a:rPr>
              <a:t>Γιατί;</a:t>
            </a:r>
            <a:endParaRPr lang="en-US" altLang="el-GR" sz="2800" b="1" dirty="0" smtClean="0">
              <a:latin typeface="Arial Rounded MT Bold" pitchFamily="34" charset="0"/>
            </a:endParaRPr>
          </a:p>
          <a:p>
            <a:pPr marL="457200" indent="-457200">
              <a:spcAft>
                <a:spcPts val="1000"/>
              </a:spcAft>
              <a:buFont typeface="+mj-lt"/>
              <a:buAutoNum type="arabicPeriod"/>
              <a:defRPr/>
            </a:pPr>
            <a:r>
              <a:rPr lang="el-GR" altLang="el-GR" sz="2400" b="1" dirty="0">
                <a:latin typeface="Arial Rounded MT Bold" pitchFamily="34" charset="0"/>
              </a:rPr>
              <a:t>ο</a:t>
            </a:r>
            <a:r>
              <a:rPr lang="el-GR" altLang="el-GR" sz="2400" b="1" dirty="0" smtClean="0">
                <a:latin typeface="Arial Rounded MT Bold" pitchFamily="34" charset="0"/>
              </a:rPr>
              <a:t>ργάνωση των ανθρώπων σε μικρά κράτη (φεουδαρχία</a:t>
            </a:r>
            <a:r>
              <a:rPr lang="en-US" altLang="el-GR" sz="2400" b="1" dirty="0" smtClean="0">
                <a:latin typeface="Arial Rounded MT Bold" pitchFamily="34" charset="0"/>
              </a:rPr>
              <a:t>)</a:t>
            </a:r>
          </a:p>
          <a:p>
            <a:pPr marL="457200" indent="-457200">
              <a:spcAft>
                <a:spcPts val="1000"/>
              </a:spcAft>
              <a:buFont typeface="+mj-lt"/>
              <a:buAutoNum type="arabicPeriod"/>
              <a:defRPr/>
            </a:pPr>
            <a:r>
              <a:rPr lang="el-GR" altLang="el-GR" sz="2400" b="1" dirty="0">
                <a:latin typeface="Arial Rounded MT Bold" pitchFamily="34" charset="0"/>
              </a:rPr>
              <a:t>α</a:t>
            </a:r>
            <a:r>
              <a:rPr lang="el-GR" altLang="el-GR" sz="2400" b="1" dirty="0" smtClean="0">
                <a:latin typeface="Arial Rounded MT Bold" pitchFamily="34" charset="0"/>
              </a:rPr>
              <a:t>πειλητικές για τη ζωή ασθένειες, καταστροφές, πόλεμοι</a:t>
            </a:r>
            <a:endParaRPr lang="en-US" altLang="el-GR" sz="2400" b="1" dirty="0">
              <a:latin typeface="Arial Rounded MT Bold" pitchFamily="34" charset="0"/>
            </a:endParaRPr>
          </a:p>
          <a:p>
            <a:pPr marL="457200" indent="-457200">
              <a:spcAft>
                <a:spcPts val="1200"/>
              </a:spcAft>
              <a:buFont typeface="+mj-lt"/>
              <a:buAutoNum type="arabicPeriod"/>
              <a:defRPr/>
            </a:pPr>
            <a:r>
              <a:rPr lang="el-GR" altLang="el-GR" sz="2400" b="1" dirty="0">
                <a:latin typeface="Arial Rounded MT Bold" pitchFamily="34" charset="0"/>
              </a:rPr>
              <a:t>η</a:t>
            </a:r>
            <a:r>
              <a:rPr lang="el-GR" altLang="el-GR" sz="2400" b="1" dirty="0" smtClean="0">
                <a:latin typeface="Arial Rounded MT Bold" pitchFamily="34" charset="0"/>
              </a:rPr>
              <a:t> κινητικότητα των ανθρώπων κρίνονταν άσκοπη και δυνητικά επιβλαβής</a:t>
            </a:r>
            <a:r>
              <a:rPr lang="en-US" altLang="el-GR" sz="2400" b="1" dirty="0" smtClean="0">
                <a:latin typeface="Arial Rounded MT Bold" pitchFamily="34" charset="0"/>
              </a:rPr>
              <a:t>.</a:t>
            </a:r>
          </a:p>
          <a:p>
            <a:pPr marL="342900" indent="-342900">
              <a:spcAft>
                <a:spcPts val="1000"/>
              </a:spcAft>
              <a:defRPr/>
            </a:pPr>
            <a:r>
              <a:rPr lang="el-GR" altLang="el-GR" sz="2400" b="1" dirty="0" smtClean="0">
                <a:latin typeface="Arial Rounded MT Bold" pitchFamily="34" charset="0"/>
              </a:rPr>
              <a:t>Εξαίρεση</a:t>
            </a:r>
            <a:r>
              <a:rPr lang="el-GR" altLang="el-GR" sz="2400" b="1" dirty="0" smtClean="0">
                <a:solidFill>
                  <a:srgbClr val="0070C0"/>
                </a:solidFill>
                <a:latin typeface="Arial Rounded MT Bold" pitchFamily="34" charset="0"/>
              </a:rPr>
              <a:t> </a:t>
            </a:r>
            <a:r>
              <a:rPr lang="el-GR" altLang="el-GR" sz="2400" b="1" dirty="0" smtClean="0">
                <a:latin typeface="Arial Rounded MT Bold" pitchFamily="34" charset="0"/>
              </a:rPr>
              <a:t>αποτελεί</a:t>
            </a:r>
            <a:r>
              <a:rPr lang="en-US" altLang="el-GR" sz="2400" b="1" dirty="0" smtClean="0">
                <a:latin typeface="Arial Rounded MT Bold" pitchFamily="34" charset="0"/>
              </a:rPr>
              <a:t> </a:t>
            </a:r>
            <a:r>
              <a:rPr lang="el-GR" altLang="el-GR" sz="2400" b="1" dirty="0" smtClean="0">
                <a:latin typeface="Arial Rounded MT Bold" pitchFamily="34" charset="0"/>
              </a:rPr>
              <a:t>ο</a:t>
            </a:r>
            <a:r>
              <a:rPr lang="en-US" altLang="el-GR" sz="2400" b="1" dirty="0" smtClean="0">
                <a:latin typeface="Arial Rounded MT Bold" pitchFamily="34" charset="0"/>
              </a:rPr>
              <a:t> </a:t>
            </a:r>
            <a:r>
              <a:rPr lang="en-US" altLang="el-GR" sz="2400" b="1" dirty="0">
                <a:solidFill>
                  <a:schemeClr val="accent6">
                    <a:lumMod val="50000"/>
                  </a:schemeClr>
                </a:solidFill>
                <a:latin typeface="Arial Rounded MT Bold" pitchFamily="34" charset="0"/>
              </a:rPr>
              <a:t>Varangian </a:t>
            </a:r>
            <a:r>
              <a:rPr lang="en-US" altLang="el-GR" sz="2400" b="1" dirty="0" smtClean="0">
                <a:solidFill>
                  <a:schemeClr val="accent6">
                    <a:lumMod val="50000"/>
                  </a:schemeClr>
                </a:solidFill>
                <a:latin typeface="Arial Rounded MT Bold" pitchFamily="34" charset="0"/>
              </a:rPr>
              <a:t>Route </a:t>
            </a:r>
            <a:br>
              <a:rPr lang="en-US" altLang="el-GR" sz="2400" b="1" dirty="0" smtClean="0">
                <a:solidFill>
                  <a:schemeClr val="accent6">
                    <a:lumMod val="50000"/>
                  </a:schemeClr>
                </a:solidFill>
                <a:latin typeface="Arial Rounded MT Bold" pitchFamily="34" charset="0"/>
              </a:rPr>
            </a:br>
            <a:r>
              <a:rPr lang="en-US" altLang="el-GR" sz="2400" b="1" dirty="0" smtClean="0">
                <a:latin typeface="Arial Rounded MT Bold" pitchFamily="34" charset="0"/>
              </a:rPr>
              <a:t>(</a:t>
            </a:r>
            <a:r>
              <a:rPr lang="el-GR" altLang="el-GR" sz="2400" b="1" dirty="0" smtClean="0">
                <a:latin typeface="Arial Rounded MT Bold" pitchFamily="34" charset="0"/>
              </a:rPr>
              <a:t>το κύριο τμήμα του ήταν πλωτός δρόμος</a:t>
            </a:r>
            <a:r>
              <a:rPr lang="en-US" altLang="el-GR" sz="2400" b="1" dirty="0" smtClean="0">
                <a:latin typeface="Arial Rounded MT Bold" pitchFamily="34" charset="0"/>
              </a:rPr>
              <a:t>)</a:t>
            </a:r>
            <a:endParaRPr lang="en-US" altLang="el-GR" sz="2400" b="1" dirty="0">
              <a:latin typeface="Arial Rounded MT Bold" pitchFamily="34" charset="0"/>
            </a:endParaRPr>
          </a:p>
        </p:txBody>
      </p:sp>
      <p:sp>
        <p:nvSpPr>
          <p:cNvPr id="7" name="6 - Ορθογώνιο"/>
          <p:cNvSpPr/>
          <p:nvPr/>
        </p:nvSpPr>
        <p:spPr>
          <a:xfrm>
            <a:off x="638861" y="1917339"/>
            <a:ext cx="10824589" cy="523220"/>
          </a:xfrm>
          <a:prstGeom prst="rect">
            <a:avLst/>
          </a:prstGeom>
          <a:solidFill>
            <a:srgbClr val="760000"/>
          </a:solidFill>
          <a:ln>
            <a:solidFill>
              <a:srgbClr val="002060"/>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l-GR" altLang="el-GR" sz="2800" b="1" dirty="0" smtClean="0">
                <a:latin typeface="Arial" panose="020B0604020202020204" pitchFamily="34" charset="0"/>
                <a:cs typeface="Arial" panose="020B0604020202020204" pitchFamily="34" charset="0"/>
              </a:rPr>
              <a:t>Καμία τεχνολογική ανάπτυξη για τους ρωμαϊκούς δρόμους</a:t>
            </a:r>
            <a:r>
              <a:rPr lang="en-US" altLang="el-GR" sz="2800" b="1" dirty="0" smtClean="0">
                <a:latin typeface="Arial" panose="020B0604020202020204" pitchFamily="34" charset="0"/>
                <a:cs typeface="Arial" panose="020B0604020202020204" pitchFamily="34" charset="0"/>
              </a:rPr>
              <a:t>!</a:t>
            </a:r>
            <a:endParaRPr lang="el-GR" sz="28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5" cstate="print"/>
          <a:srcRect l="29325" t="39786" r="50781" b="5208"/>
          <a:stretch>
            <a:fillRect/>
          </a:stretch>
        </p:blipFill>
        <p:spPr bwMode="auto">
          <a:xfrm>
            <a:off x="9109831" y="2698596"/>
            <a:ext cx="2242110" cy="3487190"/>
          </a:xfrm>
          <a:prstGeom prst="rect">
            <a:avLst/>
          </a:prstGeom>
          <a:ln>
            <a:noFill/>
          </a:ln>
          <a:effectLst>
            <a:outerShdw blurRad="190500" algn="tl" rotWithShape="0">
              <a:srgbClr val="000000">
                <a:alpha val="70000"/>
              </a:srgbClr>
            </a:outerShdw>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416425" y="576032"/>
            <a:ext cx="7194550" cy="66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GB" altLang="es-ES" sz="3600" smtClean="0">
                <a:latin typeface="Arial Rounded MT Bold" pitchFamily="34" charset="0"/>
              </a:rPr>
              <a:t>The Varangian route </a:t>
            </a:r>
          </a:p>
        </p:txBody>
      </p:sp>
      <p:pic>
        <p:nvPicPr>
          <p:cNvPr id="14339"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ttangolo 1"/>
          <p:cNvSpPr>
            <a:spLocks noChangeArrowheads="1"/>
          </p:cNvSpPr>
          <p:nvPr/>
        </p:nvSpPr>
        <p:spPr bwMode="auto">
          <a:xfrm>
            <a:off x="268288" y="2344312"/>
            <a:ext cx="5786437" cy="3167662"/>
          </a:xfrm>
          <a:prstGeom prst="rect">
            <a:avLst/>
          </a:prstGeom>
          <a:noFill/>
          <a:ln w="9525">
            <a:noFill/>
            <a:miter lim="800000"/>
            <a:headEnd/>
            <a:tailEnd/>
          </a:ln>
        </p:spPr>
        <p:txBody>
          <a:bodyPr>
            <a:spAutoFit/>
          </a:bodyPr>
          <a:lstStyle/>
          <a:p>
            <a:pPr marL="268288" indent="-268288">
              <a:lnSpc>
                <a:spcPct val="114000"/>
              </a:lnSpc>
              <a:spcAft>
                <a:spcPts val="1000"/>
              </a:spcAft>
              <a:buFont typeface="Arial" pitchFamily="34" charset="0"/>
              <a:buChar char="•"/>
              <a:defRPr/>
            </a:pPr>
            <a:r>
              <a:rPr lang="el-GR" altLang="el-GR" sz="2400" b="1" dirty="0" smtClean="0">
                <a:latin typeface="Arial Rounded MT Bold" pitchFamily="34" charset="0"/>
              </a:rPr>
              <a:t>Μεσαιωνική εμπορική πλωτή διαδρομή κατά μήκος του ποταμού Δνείπερου</a:t>
            </a:r>
            <a:r>
              <a:rPr lang="en-US" altLang="el-GR" sz="2400" b="1" dirty="0" smtClean="0">
                <a:latin typeface="Arial Rounded MT Bold" pitchFamily="34" charset="0"/>
              </a:rPr>
              <a:t>.</a:t>
            </a:r>
            <a:endParaRPr lang="en-US" altLang="el-GR" sz="2400" b="1" dirty="0">
              <a:latin typeface="Arial Rounded MT Bold" pitchFamily="34" charset="0"/>
            </a:endParaRPr>
          </a:p>
          <a:p>
            <a:pPr marL="268288" indent="-268288">
              <a:lnSpc>
                <a:spcPct val="114000"/>
              </a:lnSpc>
              <a:spcAft>
                <a:spcPts val="1000"/>
              </a:spcAft>
              <a:buFont typeface="Arial" pitchFamily="34" charset="0"/>
              <a:buChar char="•"/>
              <a:defRPr/>
            </a:pPr>
            <a:r>
              <a:rPr lang="el-GR" altLang="el-GR" sz="2400" b="1" dirty="0" smtClean="0">
                <a:latin typeface="Arial Rounded MT Bold" pitchFamily="34" charset="0"/>
              </a:rPr>
              <a:t>Συνέδεε τις Σκανδιναβικές χώρες,</a:t>
            </a:r>
            <a:r>
              <a:rPr lang="en-US" altLang="el-GR" sz="2400" b="1" dirty="0" smtClean="0">
                <a:latin typeface="Arial Rounded MT Bold" pitchFamily="34" charset="0"/>
              </a:rPr>
              <a:t> </a:t>
            </a:r>
            <a:r>
              <a:rPr lang="en-US" altLang="el-GR" sz="2400" b="1" dirty="0">
                <a:latin typeface="Arial Rounded MT Bold" pitchFamily="34" charset="0"/>
              </a:rPr>
              <a:t/>
            </a:r>
            <a:br>
              <a:rPr lang="en-US" altLang="el-GR" sz="2400" b="1" dirty="0">
                <a:latin typeface="Arial Rounded MT Bold" pitchFamily="34" charset="0"/>
              </a:rPr>
            </a:br>
            <a:r>
              <a:rPr lang="el-GR" altLang="el-GR" sz="2400" b="1" dirty="0" smtClean="0">
                <a:latin typeface="Arial Rounded MT Bold" pitchFamily="34" charset="0"/>
              </a:rPr>
              <a:t>τη Ρωσία του Κιέβου, την Ανατολική Ρωμαϊκή </a:t>
            </a:r>
            <a:r>
              <a:rPr lang="el-GR" altLang="el-GR" sz="2400" b="1" dirty="0">
                <a:latin typeface="Arial Rounded MT Bold" pitchFamily="34" charset="0"/>
              </a:rPr>
              <a:t>Α</a:t>
            </a:r>
            <a:r>
              <a:rPr lang="el-GR" altLang="el-GR" sz="2400" b="1" dirty="0" smtClean="0">
                <a:latin typeface="Arial Rounded MT Bold" pitchFamily="34" charset="0"/>
              </a:rPr>
              <a:t>υτοκρατορία και την Κωνσταντινούπολη</a:t>
            </a:r>
            <a:r>
              <a:rPr lang="en-US" altLang="el-GR" sz="2400" b="1" dirty="0" smtClean="0">
                <a:latin typeface="Arial Rounded MT Bold" pitchFamily="34" charset="0"/>
              </a:rPr>
              <a:t>.</a:t>
            </a:r>
            <a:endParaRPr lang="el-GR" altLang="el-GR" sz="2400" b="1" dirty="0">
              <a:latin typeface="Arial Rounded MT Bold" pitchFamily="34" charset="0"/>
            </a:endParaRPr>
          </a:p>
        </p:txBody>
      </p:sp>
      <p:grpSp>
        <p:nvGrpSpPr>
          <p:cNvPr id="14343" name="12 - Ομάδα"/>
          <p:cNvGrpSpPr>
            <a:grpSpLocks/>
          </p:cNvGrpSpPr>
          <p:nvPr/>
        </p:nvGrpSpPr>
        <p:grpSpPr bwMode="auto">
          <a:xfrm>
            <a:off x="2289175" y="1454150"/>
            <a:ext cx="9074150" cy="4760913"/>
            <a:chOff x="2289717" y="1454440"/>
            <a:chExt cx="9073376" cy="4760804"/>
          </a:xfrm>
        </p:grpSpPr>
        <p:grpSp>
          <p:nvGrpSpPr>
            <p:cNvPr id="14344" name="10 - Ομάδα"/>
            <p:cNvGrpSpPr>
              <a:grpSpLocks/>
            </p:cNvGrpSpPr>
            <p:nvPr/>
          </p:nvGrpSpPr>
          <p:grpSpPr bwMode="auto">
            <a:xfrm>
              <a:off x="3602468" y="1454440"/>
              <a:ext cx="7760625" cy="4757629"/>
              <a:chOff x="3602468" y="1454440"/>
              <a:chExt cx="7760625" cy="4757629"/>
            </a:xfrm>
          </p:grpSpPr>
          <p:pic>
            <p:nvPicPr>
              <p:cNvPr id="2" name="Picture 7"/>
              <p:cNvPicPr>
                <a:picLocks noChangeAspect="1" noChangeArrowheads="1"/>
              </p:cNvPicPr>
              <p:nvPr/>
            </p:nvPicPr>
            <p:blipFill>
              <a:blip r:embed="rId5" cstate="print">
                <a:lum bright="10000"/>
              </a:blip>
              <a:srcRect l="44674" t="12805" r="13910" b="13110"/>
              <a:stretch>
                <a:fillRect/>
              </a:stretch>
            </p:blipFill>
            <p:spPr bwMode="auto">
              <a:xfrm>
                <a:off x="6635921" y="1454440"/>
                <a:ext cx="4727172" cy="4757629"/>
              </a:xfrm>
              <a:prstGeom prst="rect">
                <a:avLst/>
              </a:prstGeom>
              <a:ln>
                <a:noFill/>
              </a:ln>
              <a:effectLst>
                <a:outerShdw blurRad="190500" algn="tl" rotWithShape="0">
                  <a:srgbClr val="000000">
                    <a:alpha val="70000"/>
                  </a:srgbClr>
                </a:outerShdw>
              </a:effectLst>
            </p:spPr>
          </p:pic>
          <p:sp>
            <p:nvSpPr>
              <p:cNvPr id="10" name="9 - TextBox"/>
              <p:cNvSpPr txBox="1"/>
              <p:nvPr/>
            </p:nvSpPr>
            <p:spPr>
              <a:xfrm>
                <a:off x="3602468" y="5073857"/>
                <a:ext cx="2931862" cy="923309"/>
              </a:xfrm>
              <a:prstGeom prst="rect">
                <a:avLst/>
              </a:prstGeom>
              <a:solidFill>
                <a:schemeClr val="accent6">
                  <a:lumMod val="75000"/>
                </a:schemeClr>
              </a:solidFill>
            </p:spPr>
            <p:txBody>
              <a:bodyPr>
                <a:spAutoFit/>
              </a:bodyPr>
              <a:lstStyle/>
              <a:p>
                <a:pPr algn="r">
                  <a:defRPr/>
                </a:pPr>
                <a:r>
                  <a:rPr lang="en-US" altLang="el-GR" b="1" dirty="0">
                    <a:solidFill>
                      <a:schemeClr val="bg1"/>
                    </a:solidFill>
                    <a:latin typeface="Arial Rounded MT Bold" pitchFamily="34" charset="0"/>
                  </a:rPr>
                  <a:t>The Varangian route </a:t>
                </a:r>
              </a:p>
              <a:p>
                <a:pPr algn="r">
                  <a:defRPr/>
                </a:pPr>
                <a:r>
                  <a:rPr lang="en-US" altLang="el-GR" i="1" dirty="0" smtClean="0">
                    <a:solidFill>
                      <a:schemeClr val="bg1"/>
                    </a:solidFill>
                    <a:latin typeface="Arial Rounded MT Bold" pitchFamily="34" charset="0"/>
                  </a:rPr>
                  <a:t>(</a:t>
                </a:r>
                <a:r>
                  <a:rPr lang="el-GR" altLang="es-ES" i="1" dirty="0" smtClean="0">
                    <a:solidFill>
                      <a:srgbClr val="FFFF00"/>
                    </a:solidFill>
                    <a:latin typeface="Arial Rounded MT Bold" pitchFamily="34" charset="0"/>
                  </a:rPr>
                  <a:t>κίτρινη γραμμή</a:t>
                </a:r>
                <a:r>
                  <a:rPr lang="en-US" altLang="es-ES" i="1" dirty="0" smtClean="0">
                    <a:solidFill>
                      <a:srgbClr val="FFFF00"/>
                    </a:solidFill>
                    <a:latin typeface="Arial Rounded MT Bold" pitchFamily="34" charset="0"/>
                  </a:rPr>
                  <a:t> </a:t>
                </a:r>
                <a:r>
                  <a:rPr lang="el-GR" altLang="es-ES" i="1" smtClean="0">
                    <a:solidFill>
                      <a:schemeClr val="bg1"/>
                    </a:solidFill>
                    <a:latin typeface="Arial Rounded MT Bold" pitchFamily="34" charset="0"/>
                  </a:rPr>
                  <a:t>στον </a:t>
                </a:r>
                <a:r>
                  <a:rPr lang="el-GR" altLang="es-ES" i="1" dirty="0" smtClean="0">
                    <a:solidFill>
                      <a:schemeClr val="bg1"/>
                    </a:solidFill>
                    <a:latin typeface="Arial Rounded MT Bold" pitchFamily="34" charset="0"/>
                  </a:rPr>
                  <a:t>χάρτη</a:t>
                </a:r>
                <a:r>
                  <a:rPr lang="en-US" altLang="es-ES" i="1" dirty="0" smtClean="0">
                    <a:solidFill>
                      <a:schemeClr val="bg1"/>
                    </a:solidFill>
                    <a:latin typeface="Arial Rounded MT Bold" pitchFamily="34" charset="0"/>
                  </a:rPr>
                  <a:t>)</a:t>
                </a:r>
                <a:endParaRPr lang="en-GB" altLang="es-ES" i="1" dirty="0">
                  <a:solidFill>
                    <a:schemeClr val="bg1"/>
                  </a:solidFill>
                  <a:latin typeface="Arial Rounded MT Bold" pitchFamily="34" charset="0"/>
                </a:endParaRPr>
              </a:p>
            </p:txBody>
          </p:sp>
        </p:grpSp>
        <p:sp>
          <p:nvSpPr>
            <p:cNvPr id="14345" name="11 - Ορθογώνιο"/>
            <p:cNvSpPr>
              <a:spLocks noChangeArrowheads="1"/>
            </p:cNvSpPr>
            <p:nvPr/>
          </p:nvSpPr>
          <p:spPr bwMode="auto">
            <a:xfrm>
              <a:off x="2289717" y="5938245"/>
              <a:ext cx="43118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l-GR" sz="1200" i="1">
                  <a:solidFill>
                    <a:srgbClr val="C00000"/>
                  </a:solidFill>
                </a:rPr>
                <a:t>image source: </a:t>
              </a:r>
              <a:r>
                <a:rPr lang="en-GB" altLang="el-GR" sz="1200" i="1">
                  <a:solidFill>
                    <a:srgbClr val="0070C0"/>
                  </a:solidFill>
                </a:rPr>
                <a:t>https://www.asncvikingage.com/vikings-east</a:t>
              </a:r>
              <a:endParaRPr lang="el-GR" altLang="el-GR" sz="1200" i="1">
                <a:solidFill>
                  <a:srgbClr val="0070C0"/>
                </a:solidFill>
              </a:endParaRPr>
            </a:p>
          </p:txBody>
        </p:sp>
      </p:grpSp>
    </p:spTree>
    <p:extLst>
      <p:ext uri="{BB962C8B-B14F-4D97-AF65-F5344CB8AC3E}">
        <p14:creationId xmlns:p14="http://schemas.microsoft.com/office/powerpoint/2010/main" val="130871013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522538" y="1998663"/>
            <a:ext cx="80563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ctr" eaLnBrk="1" hangingPunct="1"/>
            <a:r>
              <a:rPr lang="el-GR" altLang="es-ES" sz="3600" b="1" dirty="0" smtClean="0">
                <a:latin typeface="Arial" charset="0"/>
                <a:cs typeface="Arial" charset="0"/>
              </a:rPr>
              <a:t>Ευχαριστώ για την προσοχή σας</a:t>
            </a:r>
            <a:r>
              <a:rPr lang="en-US" altLang="es-ES" sz="3600" dirty="0" smtClean="0"/>
              <a:t> </a:t>
            </a:r>
            <a:r>
              <a:rPr lang="en-US" altLang="es-ES" sz="3600" dirty="0"/>
              <a:t>!</a:t>
            </a:r>
            <a:endParaRPr lang="en-US" altLang="it-IT" sz="3600" b="1" dirty="0">
              <a:latin typeface="Arial" charset="0"/>
              <a:cs typeface="Arial" charset="0"/>
            </a:endParaRPr>
          </a:p>
        </p:txBody>
      </p:sp>
      <p:sp>
        <p:nvSpPr>
          <p:cNvPr id="12" name="Rectangle 11"/>
          <p:cNvSpPr>
            <a:spLocks noChangeArrowheads="1"/>
          </p:cNvSpPr>
          <p:nvPr/>
        </p:nvSpPr>
        <p:spPr bwMode="auto">
          <a:xfrm>
            <a:off x="2771775" y="6170613"/>
            <a:ext cx="8505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n-US" sz="1200"/>
              <a:t>With the support of the Erasmus+ programme of the European Union. This document and its contents reflects the views only of the authors, and the Commission cannot be held responsible for any use which may be made of the information contained therein.</a:t>
            </a:r>
          </a:p>
        </p:txBody>
      </p:sp>
      <p:pic>
        <p:nvPicPr>
          <p:cNvPr id="15364"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6988" y="417513"/>
            <a:ext cx="451802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magin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75" y="2984500"/>
            <a:ext cx="121920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45"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anim calcmode="lin" valueType="num">
                                      <p:cBhvr>
                                        <p:cTn id="12" dur="2000" fill="hold"/>
                                        <p:tgtEl>
                                          <p:spTgt spid="15"/>
                                        </p:tgtEl>
                                        <p:attrNameLst>
                                          <p:attrName>ppt_w</p:attrName>
                                        </p:attrNameLst>
                                      </p:cBhvr>
                                      <p:tavLst>
                                        <p:tav tm="0" fmla="#ppt_w*sin(2.5*pi*$)">
                                          <p:val>
                                            <p:fltVal val="0"/>
                                          </p:val>
                                        </p:tav>
                                        <p:tav tm="100000">
                                          <p:val>
                                            <p:fltVal val="1"/>
                                          </p:val>
                                        </p:tav>
                                      </p:tavLst>
                                    </p:anim>
                                    <p:anim calcmode="lin" valueType="num">
                                      <p:cBhvr>
                                        <p:cTn id="13"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438150"/>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ttangolo 1"/>
          <p:cNvSpPr>
            <a:spLocks noChangeArrowheads="1"/>
          </p:cNvSpPr>
          <p:nvPr/>
        </p:nvSpPr>
        <p:spPr bwMode="auto">
          <a:xfrm>
            <a:off x="7093613" y="752475"/>
            <a:ext cx="3976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l-GR" altLang="it-IT" sz="3600" b="1" dirty="0" smtClean="0">
                <a:latin typeface="Arial Rounded MT Bold" pitchFamily="34" charset="0"/>
              </a:rPr>
              <a:t>Στόχοι και σκοποί</a:t>
            </a:r>
            <a:endParaRPr lang="it-IT" altLang="it-IT" sz="3600" b="1" dirty="0"/>
          </a:p>
        </p:txBody>
      </p:sp>
      <p:sp>
        <p:nvSpPr>
          <p:cNvPr id="5" name="Rettangolo 4"/>
          <p:cNvSpPr/>
          <p:nvPr/>
        </p:nvSpPr>
        <p:spPr>
          <a:xfrm>
            <a:off x="512763" y="2176972"/>
            <a:ext cx="11485562" cy="4244560"/>
          </a:xfrm>
          <a:prstGeom prst="rect">
            <a:avLst/>
          </a:prstGeom>
        </p:spPr>
        <p:txBody>
          <a:bodyPr>
            <a:spAutoFit/>
          </a:bodyPr>
          <a:lstStyle/>
          <a:p>
            <a:pPr marL="82296">
              <a:defRPr/>
            </a:pPr>
            <a:r>
              <a:rPr lang="el-GR" sz="2800" b="1" dirty="0" smtClean="0">
                <a:latin typeface="Arial Rounded MT Bold" panose="020F0704030504030204" pitchFamily="34" charset="0"/>
              </a:rPr>
              <a:t>Στο τέλος αυτής της ενότητας θα γνωρίζετε</a:t>
            </a:r>
            <a:r>
              <a:rPr lang="en-GB" sz="2800" b="1" dirty="0" smtClean="0">
                <a:solidFill>
                  <a:srgbClr val="FF0000"/>
                </a:solidFill>
                <a:latin typeface="Arial Rounded MT Bold" panose="020F0704030504030204" pitchFamily="34" charset="0"/>
              </a:rPr>
              <a:t>:</a:t>
            </a:r>
            <a:endParaRPr lang="en-GB" sz="2800" b="1" dirty="0">
              <a:solidFill>
                <a:srgbClr val="FF0000"/>
              </a:solidFill>
              <a:latin typeface="Arial Rounded MT Bold" panose="020F0704030504030204" pitchFamily="34" charset="0"/>
            </a:endParaRPr>
          </a:p>
          <a:p>
            <a:pPr marL="82296">
              <a:defRPr/>
            </a:pPr>
            <a:endParaRPr lang="en-GB" sz="2800" b="1" dirty="0">
              <a:latin typeface="Arial Rounded MT Bold" panose="020F0704030504030204" pitchFamily="34" charset="0"/>
            </a:endParaRPr>
          </a:p>
          <a:p>
            <a:pPr>
              <a:lnSpc>
                <a:spcPct val="114000"/>
              </a:lnSpc>
              <a:spcAft>
                <a:spcPts val="1000"/>
              </a:spcAft>
              <a:tabLst>
                <a:tab pos="357188" algn="l"/>
              </a:tabLst>
              <a:defRPr/>
            </a:pPr>
            <a:r>
              <a:rPr lang="en-US" sz="2800" b="1" dirty="0">
                <a:latin typeface="Arial Rounded MT Bold" panose="020F0704030504030204" pitchFamily="34" charset="0"/>
              </a:rPr>
              <a:t>•	</a:t>
            </a:r>
            <a:r>
              <a:rPr lang="el-GR" sz="2800" b="1" dirty="0" smtClean="0">
                <a:latin typeface="Arial Rounded MT Bold" panose="020F0704030504030204" pitchFamily="34" charset="0"/>
              </a:rPr>
              <a:t>τους κύριους ρωμαϊκούς δρόμους της Ευρώπης</a:t>
            </a:r>
            <a:endParaRPr lang="en-US" sz="2800" b="1" dirty="0">
              <a:latin typeface="Arial Rounded MT Bold" panose="020F0704030504030204" pitchFamily="34" charset="0"/>
            </a:endParaRPr>
          </a:p>
          <a:p>
            <a:pPr>
              <a:lnSpc>
                <a:spcPct val="114000"/>
              </a:lnSpc>
              <a:spcAft>
                <a:spcPts val="1000"/>
              </a:spcAft>
              <a:tabLst>
                <a:tab pos="357188" algn="l"/>
              </a:tabLst>
              <a:defRPr/>
            </a:pPr>
            <a:r>
              <a:rPr lang="en-US" sz="2800" b="1" dirty="0">
                <a:latin typeface="Arial Rounded MT Bold" panose="020F0704030504030204" pitchFamily="34" charset="0"/>
              </a:rPr>
              <a:t>•	</a:t>
            </a:r>
            <a:r>
              <a:rPr lang="el-GR" sz="2800" b="1" dirty="0" smtClean="0">
                <a:latin typeface="Arial Rounded MT Bold" panose="020F0704030504030204" pitchFamily="34" charset="0"/>
              </a:rPr>
              <a:t>βασικές ιστορικές γνώσεις για τους ρωμαϊκούς δρόμους της Ευρώπης</a:t>
            </a:r>
            <a:endParaRPr lang="en-US" sz="2800" b="1" dirty="0">
              <a:latin typeface="Arial Rounded MT Bold" panose="020F0704030504030204" pitchFamily="34" charset="0"/>
            </a:endParaRPr>
          </a:p>
          <a:p>
            <a:pPr>
              <a:lnSpc>
                <a:spcPct val="114000"/>
              </a:lnSpc>
              <a:spcAft>
                <a:spcPts val="1000"/>
              </a:spcAft>
              <a:tabLst>
                <a:tab pos="357188" algn="l"/>
              </a:tabLst>
              <a:defRPr/>
            </a:pPr>
            <a:r>
              <a:rPr lang="en-US" sz="2800" b="1" dirty="0">
                <a:latin typeface="Arial Rounded MT Bold" panose="020F0704030504030204" pitchFamily="34" charset="0"/>
              </a:rPr>
              <a:t>•	</a:t>
            </a:r>
            <a:r>
              <a:rPr lang="el-GR" sz="2800" b="1" dirty="0" smtClean="0">
                <a:latin typeface="Arial Rounded MT Bold" panose="020F0704030504030204" pitchFamily="34" charset="0"/>
              </a:rPr>
              <a:t>την ανάπτυξη των ρωμαϊκών δρόμων της Ευρώπης</a:t>
            </a:r>
            <a:r>
              <a:rPr lang="en-GB" sz="2800" b="1" dirty="0" smtClean="0">
                <a:latin typeface="Arial Rounded MT Bold" panose="020F0704030504030204" pitchFamily="34" charset="0"/>
              </a:rPr>
              <a:t> </a:t>
            </a:r>
            <a:endParaRPr lang="en-GB" sz="2800" b="1" dirty="0">
              <a:latin typeface="Arial Rounded MT Bold" panose="020F0704030504030204" pitchFamily="34" charset="0"/>
            </a:endParaRPr>
          </a:p>
          <a:p>
            <a:pPr marL="357188" lvl="1" indent="-357188">
              <a:lnSpc>
                <a:spcPct val="114000"/>
              </a:lnSpc>
              <a:spcAft>
                <a:spcPts val="1000"/>
              </a:spcAft>
              <a:buFont typeface="Arial" pitchFamily="34" charset="0"/>
              <a:buChar char="•"/>
              <a:tabLst>
                <a:tab pos="357188" algn="l"/>
              </a:tabLst>
              <a:defRPr/>
            </a:pPr>
            <a:r>
              <a:rPr lang="el-GR" sz="2800" b="1" dirty="0" smtClean="0">
                <a:latin typeface="Arial Rounded MT Bold" panose="020F0704030504030204" pitchFamily="34" charset="0"/>
              </a:rPr>
              <a:t>το ρόλο των ρωμαϊκών δρόμων της Ευρώπης κατά τη διάρκεια της ρωμαϊκής αυτοκρατορίας</a:t>
            </a:r>
            <a:r>
              <a:rPr lang="en-US" sz="2800" b="1" dirty="0" smtClean="0">
                <a:latin typeface="Arial Rounded MT Bold" panose="020F0704030504030204" pitchFamily="34" charset="0"/>
              </a:rPr>
              <a:t> </a:t>
            </a:r>
            <a:endParaRPr lang="en-US" sz="2800" b="1" dirty="0">
              <a:latin typeface="Arial Rounded MT Bold" panose="020F0704030504030204" pitchFamily="34" charset="0"/>
            </a:endParaRPr>
          </a:p>
        </p:txBody>
      </p:sp>
      <p:pic>
        <p:nvPicPr>
          <p:cNvPr id="6151" name="6 - Εικόνα" descr="Goal-Setting.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6838" y="1657350"/>
            <a:ext cx="2085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438150"/>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ttangolo 1"/>
          <p:cNvSpPr>
            <a:spLocks noChangeArrowheads="1"/>
          </p:cNvSpPr>
          <p:nvPr/>
        </p:nvSpPr>
        <p:spPr bwMode="auto">
          <a:xfrm>
            <a:off x="5267087" y="585788"/>
            <a:ext cx="58025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l-GR" altLang="it-IT" sz="3600" b="1" dirty="0"/>
              <a:t>Η</a:t>
            </a:r>
            <a:r>
              <a:rPr lang="el-GR" altLang="it-IT" sz="3600" b="1" dirty="0" smtClean="0"/>
              <a:t> μηχανική των Ρωμαίων</a:t>
            </a:r>
            <a:endParaRPr lang="it-IT" altLang="it-IT" sz="3600" b="1" dirty="0"/>
          </a:p>
        </p:txBody>
      </p:sp>
      <p:sp>
        <p:nvSpPr>
          <p:cNvPr id="8" name="7 - Κατακόρυφος πάπυρος"/>
          <p:cNvSpPr/>
          <p:nvPr/>
        </p:nvSpPr>
        <p:spPr>
          <a:xfrm>
            <a:off x="3200400" y="1662113"/>
            <a:ext cx="5308600" cy="4381500"/>
          </a:xfrm>
          <a:prstGeom prst="verticalScroll">
            <a:avLst/>
          </a:prstGeom>
          <a:solidFill>
            <a:srgbClr val="EDDEC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1800"/>
              </a:spcAft>
              <a:defRPr/>
            </a:pPr>
            <a:r>
              <a:rPr lang="en-US" altLang="el-GR" sz="2500" dirty="0" smtClean="0">
                <a:solidFill>
                  <a:schemeClr val="tx1"/>
                </a:solidFill>
                <a:latin typeface="Bodoni MT" pitchFamily="18" charset="0"/>
              </a:rPr>
              <a:t>“</a:t>
            </a:r>
            <a:r>
              <a:rPr lang="el-GR" altLang="el-GR" sz="2500" dirty="0">
                <a:solidFill>
                  <a:schemeClr val="tx1"/>
                </a:solidFill>
                <a:latin typeface="Bodoni MT" pitchFamily="18" charset="0"/>
              </a:rPr>
              <a:t>Το εξαιρετικό μεγαλείο της Ρωμαϊκής Αυτοκρατορίας εκδηλώνεται κατ’ εξοχήν με τρία πράγματα: τα υδραγωγεία, τους </a:t>
            </a:r>
            <a:r>
              <a:rPr lang="el-GR" altLang="el-GR" sz="2500" dirty="0" smtClean="0">
                <a:solidFill>
                  <a:schemeClr val="tx1"/>
                </a:solidFill>
                <a:latin typeface="Bodoni MT" pitchFamily="18" charset="0"/>
              </a:rPr>
              <a:t>λιθό</a:t>
            </a:r>
            <a:r>
              <a:rPr lang="el-GR" altLang="el-GR" sz="2500" dirty="0" smtClean="0">
                <a:solidFill>
                  <a:schemeClr val="tx1"/>
                </a:solidFill>
                <a:latin typeface="Bodoni MT" pitchFamily="18" charset="0"/>
              </a:rPr>
              <a:t>στρωτους </a:t>
            </a:r>
            <a:r>
              <a:rPr lang="el-GR" altLang="el-GR" sz="2500" dirty="0">
                <a:solidFill>
                  <a:schemeClr val="tx1"/>
                </a:solidFill>
                <a:latin typeface="Bodoni MT" pitchFamily="18" charset="0"/>
              </a:rPr>
              <a:t>δρόμους και την κατασκευή των αποχετεύσεων</a:t>
            </a:r>
            <a:r>
              <a:rPr lang="el-GR" altLang="el-GR" sz="2500" dirty="0" smtClean="0">
                <a:solidFill>
                  <a:schemeClr val="tx1"/>
                </a:solidFill>
                <a:latin typeface="Bodoni MT" pitchFamily="18" charset="0"/>
              </a:rPr>
              <a:t>.</a:t>
            </a:r>
            <a:r>
              <a:rPr lang="en-US" altLang="el-GR" sz="2500" dirty="0" smtClean="0">
                <a:solidFill>
                  <a:schemeClr val="tx1"/>
                </a:solidFill>
                <a:latin typeface="Bodoni MT" pitchFamily="18" charset="0"/>
              </a:rPr>
              <a:t>.”</a:t>
            </a:r>
            <a:endParaRPr lang="en-US" altLang="el-GR" sz="2500" dirty="0">
              <a:solidFill>
                <a:schemeClr val="tx1"/>
              </a:solidFill>
              <a:latin typeface="Bodoni MT" pitchFamily="18" charset="0"/>
            </a:endParaRPr>
          </a:p>
          <a:p>
            <a:pPr>
              <a:defRPr/>
            </a:pPr>
            <a:r>
              <a:rPr lang="el-GR" altLang="el-GR" sz="1600" b="1" dirty="0" smtClean="0">
                <a:solidFill>
                  <a:schemeClr val="tx1"/>
                </a:solidFill>
                <a:latin typeface="Arial Rounded MT Bold" pitchFamily="34" charset="0"/>
              </a:rPr>
              <a:t>Διονύσιος ο </a:t>
            </a:r>
            <a:r>
              <a:rPr lang="el-GR" altLang="el-GR" sz="1600" b="1" dirty="0" err="1" smtClean="0">
                <a:solidFill>
                  <a:schemeClr val="tx1"/>
                </a:solidFill>
                <a:latin typeface="Arial Rounded MT Bold" pitchFamily="34" charset="0"/>
              </a:rPr>
              <a:t>Αλικαρνασεύς</a:t>
            </a:r>
            <a:r>
              <a:rPr lang="en-US" altLang="el-GR" sz="1600" b="1" dirty="0" smtClean="0">
                <a:solidFill>
                  <a:schemeClr val="tx1"/>
                </a:solidFill>
                <a:latin typeface="Arial Rounded MT Bold" pitchFamily="34" charset="0"/>
              </a:rPr>
              <a:t>,</a:t>
            </a:r>
            <a:endParaRPr lang="en-US" altLang="el-GR" sz="1600" b="1" dirty="0">
              <a:solidFill>
                <a:schemeClr val="tx1"/>
              </a:solidFill>
              <a:latin typeface="Arial Rounded MT Bold" pitchFamily="34" charset="0"/>
            </a:endParaRPr>
          </a:p>
          <a:p>
            <a:pPr>
              <a:defRPr/>
            </a:pPr>
            <a:r>
              <a:rPr lang="el-GR" altLang="el-GR" sz="1600" b="1" i="1" dirty="0" smtClean="0">
                <a:solidFill>
                  <a:schemeClr val="tx1"/>
                </a:solidFill>
                <a:latin typeface="Arial Rounded MT Bold" pitchFamily="34" charset="0"/>
              </a:rPr>
              <a:t>Ρωμαϊκές Αρχαιότητες</a:t>
            </a:r>
            <a:r>
              <a:rPr lang="en-US" altLang="el-GR" sz="1600" i="1" dirty="0" smtClean="0">
                <a:solidFill>
                  <a:schemeClr val="tx1"/>
                </a:solidFill>
                <a:latin typeface="Arial Rounded MT Bold" pitchFamily="34" charset="0"/>
              </a:rPr>
              <a:t>, </a:t>
            </a:r>
            <a:r>
              <a:rPr lang="en-US" altLang="el-GR" sz="1600" i="1" dirty="0">
                <a:solidFill>
                  <a:schemeClr val="tx1"/>
                </a:solidFill>
                <a:latin typeface="Arial Rounded MT Bold" pitchFamily="34" charset="0"/>
              </a:rPr>
              <a:t>3.67.5</a:t>
            </a:r>
            <a:endParaRPr lang="el-GR" i="1"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774893" y="779463"/>
            <a:ext cx="5744008" cy="646331"/>
          </a:xfrm>
          <a:prstGeom prst="rect">
            <a:avLst/>
          </a:prstGeom>
          <a:noFill/>
        </p:spPr>
        <p:txBody>
          <a:bodyPr wrap="none">
            <a:spAutoFit/>
          </a:bodyPr>
          <a:lstStyle/>
          <a:p>
            <a:pPr algn="r">
              <a:defRPr/>
            </a:pPr>
            <a:r>
              <a:rPr lang="el-GR" sz="3600" b="1" dirty="0" smtClean="0">
                <a:latin typeface="Arial" panose="020B0604020202020204" pitchFamily="34" charset="0"/>
                <a:cs typeface="Arial" panose="020B0604020202020204" pitchFamily="34" charset="0"/>
              </a:rPr>
              <a:t>Τύποι </a:t>
            </a:r>
            <a:r>
              <a:rPr lang="el-GR" sz="3600" b="1" dirty="0">
                <a:latin typeface="Arial" panose="020B0604020202020204" pitchFamily="34" charset="0"/>
                <a:cs typeface="Arial" panose="020B0604020202020204" pitchFamily="34" charset="0"/>
              </a:rPr>
              <a:t>ρ</a:t>
            </a:r>
            <a:r>
              <a:rPr lang="el-GR" sz="3600" b="1" dirty="0" smtClean="0">
                <a:latin typeface="Arial" panose="020B0604020202020204" pitchFamily="34" charset="0"/>
                <a:cs typeface="Arial" panose="020B0604020202020204" pitchFamily="34" charset="0"/>
              </a:rPr>
              <a:t>ωμαϊκών </a:t>
            </a:r>
            <a:r>
              <a:rPr lang="el-GR" sz="3600" b="1" dirty="0" smtClean="0">
                <a:latin typeface="Arial" panose="020B0604020202020204" pitchFamily="34" charset="0"/>
                <a:cs typeface="Arial" panose="020B0604020202020204" pitchFamily="34" charset="0"/>
              </a:rPr>
              <a:t>δρόμων</a:t>
            </a:r>
            <a:endParaRPr lang="en-US" sz="4000" b="1" dirty="0">
              <a:latin typeface="Arial" panose="020B0604020202020204" pitchFamily="34" charset="0"/>
              <a:cs typeface="Arial" panose="020B0604020202020204" pitchFamily="34" charset="0"/>
            </a:endParaRPr>
          </a:p>
        </p:txBody>
      </p:sp>
      <p:pic>
        <p:nvPicPr>
          <p:cNvPr id="8195"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ttangolo 1"/>
          <p:cNvSpPr>
            <a:spLocks noChangeArrowheads="1"/>
          </p:cNvSpPr>
          <p:nvPr/>
        </p:nvSpPr>
        <p:spPr bwMode="auto">
          <a:xfrm>
            <a:off x="522287" y="2116706"/>
            <a:ext cx="7227887"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spcAft>
                <a:spcPts val="1800"/>
              </a:spcAft>
              <a:buFont typeface="Raleway" pitchFamily="34" charset="0"/>
              <a:buAutoNum type="arabicPeriod"/>
            </a:pPr>
            <a:r>
              <a:rPr lang="en-GB" altLang="es-ES" sz="2800" b="1" dirty="0" err="1">
                <a:latin typeface="Arial Rounded MT Bold" pitchFamily="34" charset="0"/>
              </a:rPr>
              <a:t>Viae</a:t>
            </a:r>
            <a:r>
              <a:rPr lang="en-GB" altLang="es-ES" sz="2800" b="1" dirty="0">
                <a:latin typeface="Arial Rounded MT Bold" pitchFamily="34" charset="0"/>
              </a:rPr>
              <a:t> </a:t>
            </a:r>
            <a:r>
              <a:rPr lang="en-GB" altLang="es-ES" sz="2800" b="1" dirty="0" err="1">
                <a:latin typeface="Arial Rounded MT Bold" pitchFamily="34" charset="0"/>
              </a:rPr>
              <a:t>publicae</a:t>
            </a:r>
            <a:r>
              <a:rPr lang="en-GB" altLang="es-ES" sz="2800" b="1" dirty="0">
                <a:latin typeface="Arial Rounded MT Bold" pitchFamily="34" charset="0"/>
              </a:rPr>
              <a:t>: </a:t>
            </a:r>
            <a:r>
              <a:rPr lang="el-GR" altLang="es-ES" sz="2800" dirty="0" smtClean="0">
                <a:latin typeface="Arial Rounded MT Bold" pitchFamily="34" charset="0"/>
              </a:rPr>
              <a:t>συνδέουν σημαντικές πόλεις, όπως οι σημερινοί αυτοκινητόδρομοι </a:t>
            </a:r>
            <a:endParaRPr lang="en-GB" altLang="es-ES" sz="2800" dirty="0">
              <a:latin typeface="Arial Rounded MT Bold" pitchFamily="34" charset="0"/>
            </a:endParaRPr>
          </a:p>
          <a:p>
            <a:pPr>
              <a:spcAft>
                <a:spcPts val="1800"/>
              </a:spcAft>
              <a:buFont typeface="Raleway" pitchFamily="34" charset="0"/>
              <a:buAutoNum type="arabicPeriod"/>
            </a:pPr>
            <a:r>
              <a:rPr lang="en-GB" altLang="es-ES" sz="2800" b="1" dirty="0" err="1">
                <a:latin typeface="Arial Rounded MT Bold" pitchFamily="34" charset="0"/>
              </a:rPr>
              <a:t>Viae</a:t>
            </a:r>
            <a:r>
              <a:rPr lang="en-GB" altLang="es-ES" sz="2800" b="1" dirty="0">
                <a:latin typeface="Arial Rounded MT Bold" pitchFamily="34" charset="0"/>
              </a:rPr>
              <a:t> </a:t>
            </a:r>
            <a:r>
              <a:rPr lang="en-GB" altLang="es-ES" sz="2800" b="1" dirty="0" err="1">
                <a:latin typeface="Arial Rounded MT Bold" pitchFamily="34" charset="0"/>
              </a:rPr>
              <a:t>vicinales</a:t>
            </a:r>
            <a:r>
              <a:rPr lang="en-GB" altLang="es-ES" sz="2800" b="1" dirty="0">
                <a:latin typeface="Arial Rounded MT Bold" pitchFamily="34" charset="0"/>
              </a:rPr>
              <a:t>: </a:t>
            </a:r>
            <a:r>
              <a:rPr lang="el-GR" altLang="es-ES" sz="2800" dirty="0" smtClean="0">
                <a:latin typeface="Arial Rounded MT Bold" pitchFamily="34" charset="0"/>
              </a:rPr>
              <a:t>τοπικές οδοί που συνδέουν μικρούς οικισμούς ή χωριά</a:t>
            </a:r>
            <a:r>
              <a:rPr lang="en-GB" altLang="es-ES" sz="2800" dirty="0" smtClean="0">
                <a:latin typeface="Arial Rounded MT Bold" pitchFamily="34" charset="0"/>
              </a:rPr>
              <a:t> </a:t>
            </a:r>
            <a:r>
              <a:rPr lang="en-GB" altLang="es-ES" sz="2800" dirty="0">
                <a:latin typeface="Arial Rounded MT Bold" pitchFamily="34" charset="0"/>
              </a:rPr>
              <a:t>(“vici”)</a:t>
            </a:r>
          </a:p>
          <a:p>
            <a:pPr>
              <a:spcAft>
                <a:spcPts val="1800"/>
              </a:spcAft>
              <a:buFont typeface="Raleway" pitchFamily="34" charset="0"/>
              <a:buAutoNum type="arabicPeriod"/>
            </a:pPr>
            <a:r>
              <a:rPr lang="en-GB" altLang="es-ES" sz="2800" b="1" dirty="0" err="1">
                <a:latin typeface="Arial Rounded MT Bold" pitchFamily="34" charset="0"/>
              </a:rPr>
              <a:t>Viae</a:t>
            </a:r>
            <a:r>
              <a:rPr lang="en-GB" altLang="es-ES" sz="2800" b="1" dirty="0">
                <a:latin typeface="Arial Rounded MT Bold" pitchFamily="34" charset="0"/>
              </a:rPr>
              <a:t> </a:t>
            </a:r>
            <a:r>
              <a:rPr lang="en-GB" altLang="es-ES" sz="2800" b="1" dirty="0" err="1">
                <a:latin typeface="Arial Rounded MT Bold" pitchFamily="34" charset="0"/>
              </a:rPr>
              <a:t>privatae</a:t>
            </a:r>
            <a:r>
              <a:rPr lang="en-GB" altLang="es-ES" sz="2800" b="1" dirty="0">
                <a:latin typeface="Arial Rounded MT Bold" pitchFamily="34" charset="0"/>
              </a:rPr>
              <a:t>: </a:t>
            </a:r>
            <a:r>
              <a:rPr lang="el-GR" altLang="es-ES" sz="2800" dirty="0" smtClean="0">
                <a:latin typeface="Arial Rounded MT Bold" pitchFamily="34" charset="0"/>
              </a:rPr>
              <a:t>ιδιωτικοί ή αγροτικοί δρόμους</a:t>
            </a:r>
            <a:endParaRPr lang="en-GB" altLang="es-ES" sz="2800" dirty="0">
              <a:latin typeface="Arial Rounded MT Bold" pitchFamily="34" charset="0"/>
            </a:endParaRPr>
          </a:p>
        </p:txBody>
      </p:sp>
      <p:sp>
        <p:nvSpPr>
          <p:cNvPr id="8199" name="AutoShape 11" descr="Viae publicae, consulares, praetori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endParaRPr lang="el-GR" altLang="el-GR"/>
          </a:p>
        </p:txBody>
      </p:sp>
      <p:sp>
        <p:nvSpPr>
          <p:cNvPr id="8200" name="AutoShape 13" descr="Viae publicae, consulares, praetori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endParaRPr lang="el-GR" altLang="el-GR"/>
          </a:p>
        </p:txBody>
      </p:sp>
      <p:pic>
        <p:nvPicPr>
          <p:cNvPr id="12" name="11 - Εικόνα" descr="375px-PompeiiStreet.jpg"/>
          <p:cNvPicPr>
            <a:picLocks noChangeAspect="1"/>
          </p:cNvPicPr>
          <p:nvPr/>
        </p:nvPicPr>
        <p:blipFill>
          <a:blip r:embed="rId5" cstate="print"/>
          <a:stretch>
            <a:fillRect/>
          </a:stretch>
        </p:blipFill>
        <p:spPr>
          <a:xfrm>
            <a:off x="8085138" y="1874838"/>
            <a:ext cx="2987675" cy="4000500"/>
          </a:xfrm>
          <a:prstGeom prst="rect">
            <a:avLst/>
          </a:prstGeom>
          <a:ln>
            <a:noFill/>
          </a:ln>
          <a:effectLst>
            <a:outerShdw blurRad="190500" algn="tl" rotWithShape="0">
              <a:srgbClr val="000000">
                <a:alpha val="70000"/>
              </a:srgbClr>
            </a:outerShdw>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607013" y="690563"/>
            <a:ext cx="6878550" cy="646331"/>
          </a:xfrm>
          <a:prstGeom prst="rect">
            <a:avLst/>
          </a:prstGeom>
          <a:noFill/>
        </p:spPr>
        <p:txBody>
          <a:bodyPr wrap="none">
            <a:spAutoFit/>
          </a:bodyPr>
          <a:lstStyle/>
          <a:p>
            <a:pPr algn="r">
              <a:defRPr/>
            </a:pPr>
            <a:r>
              <a:rPr lang="el-GR" sz="3600" b="1" dirty="0" smtClean="0">
                <a:latin typeface="Arial Rounded MT Bold" panose="020F0704030504030204" pitchFamily="34" charset="0"/>
              </a:rPr>
              <a:t>Κατασκευή </a:t>
            </a:r>
            <a:r>
              <a:rPr lang="el-GR" sz="3600" b="1" dirty="0" smtClean="0">
                <a:latin typeface="Arial Rounded MT Bold" panose="020F0704030504030204" pitchFamily="34" charset="0"/>
              </a:rPr>
              <a:t>ρωμαϊκών </a:t>
            </a:r>
            <a:r>
              <a:rPr lang="el-GR" sz="3600" b="1" dirty="0" smtClean="0">
                <a:latin typeface="Arial Rounded MT Bold" panose="020F0704030504030204" pitchFamily="34" charset="0"/>
              </a:rPr>
              <a:t>δρόμων</a:t>
            </a:r>
            <a:endParaRPr lang="en-US" sz="4000" b="1" dirty="0">
              <a:solidFill>
                <a:schemeClr val="tx2"/>
              </a:solidFill>
              <a:latin typeface="+mj-lt"/>
            </a:endParaRPr>
          </a:p>
        </p:txBody>
      </p:sp>
      <p:pic>
        <p:nvPicPr>
          <p:cNvPr id="9219"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ttangolo 1"/>
          <p:cNvSpPr>
            <a:spLocks noChangeArrowheads="1"/>
          </p:cNvSpPr>
          <p:nvPr/>
        </p:nvSpPr>
        <p:spPr bwMode="auto">
          <a:xfrm>
            <a:off x="568325" y="2198688"/>
            <a:ext cx="56991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buFont typeface="Arial" charset="0"/>
              <a:buChar char="•"/>
            </a:pPr>
            <a:r>
              <a:rPr lang="el-GR" altLang="es-ES" sz="2800" dirty="0" smtClean="0">
                <a:latin typeface="Arial Rounded MT Bold" pitchFamily="34" charset="0"/>
              </a:rPr>
              <a:t>Κατασκευάζονταν σε στρώματα για να είναι ανθεκτικοί σε πλημμύρες και περιβαλλοντικούς καταστροφές</a:t>
            </a:r>
            <a:endParaRPr lang="en-US" altLang="es-ES" sz="2800" b="1" dirty="0">
              <a:latin typeface="Arial Rounded MT Bold" pitchFamily="34" charset="0"/>
            </a:endParaRPr>
          </a:p>
        </p:txBody>
      </p:sp>
      <p:pic>
        <p:nvPicPr>
          <p:cNvPr id="10" name="9 - Εικόνα" descr="8187845_orig.jpg"/>
          <p:cNvPicPr>
            <a:picLocks noChangeAspect="1"/>
          </p:cNvPicPr>
          <p:nvPr/>
        </p:nvPicPr>
        <p:blipFill>
          <a:blip r:embed="rId5" cstate="print"/>
          <a:srcRect l="2265" t="2162" r="1294" b="3467"/>
          <a:stretch>
            <a:fillRect/>
          </a:stretch>
        </p:blipFill>
        <p:spPr>
          <a:xfrm>
            <a:off x="6791325" y="1438275"/>
            <a:ext cx="3535363" cy="4840288"/>
          </a:xfrm>
          <a:prstGeom prst="rect">
            <a:avLst/>
          </a:prstGeom>
          <a:ln>
            <a:noFill/>
          </a:ln>
          <a:effectLst>
            <a:outerShdw blurRad="190500" algn="tl" rotWithShape="0">
              <a:srgbClr val="000000">
                <a:alpha val="70000"/>
              </a:srgbClr>
            </a:outerShdw>
          </a:effectLst>
        </p:spPr>
      </p:pic>
      <p:sp>
        <p:nvSpPr>
          <p:cNvPr id="9224" name="10 - Ορθογώνιο"/>
          <p:cNvSpPr>
            <a:spLocks noChangeArrowheads="1"/>
          </p:cNvSpPr>
          <p:nvPr/>
        </p:nvSpPr>
        <p:spPr bwMode="auto">
          <a:xfrm>
            <a:off x="571500" y="3830638"/>
            <a:ext cx="5238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8288" indent="-268288">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buFont typeface="Arial" charset="0"/>
              <a:buChar char="•"/>
            </a:pPr>
            <a:r>
              <a:rPr lang="el-GR" altLang="es-ES" sz="2800" dirty="0" smtClean="0">
                <a:latin typeface="Arial Rounded MT Bold" pitchFamily="34" charset="0"/>
              </a:rPr>
              <a:t>Το πλάτος των δρόμων κυμαίνονταν από 1μ έως μεγαλύτερο από 7μ</a:t>
            </a:r>
            <a:endParaRPr lang="el-GR" altLang="es-ES" sz="2800" dirty="0">
              <a:latin typeface="Arial Rounded MT Bold" pitchFamily="34" charset="0"/>
            </a:endParaRPr>
          </a:p>
        </p:txBody>
      </p:sp>
      <p:sp>
        <p:nvSpPr>
          <p:cNvPr id="9225" name="11 - Ορθογώνιο"/>
          <p:cNvSpPr>
            <a:spLocks noChangeArrowheads="1"/>
          </p:cNvSpPr>
          <p:nvPr/>
        </p:nvSpPr>
        <p:spPr bwMode="auto">
          <a:xfrm>
            <a:off x="571500" y="5215633"/>
            <a:ext cx="54276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buFont typeface="Arial" charset="0"/>
              <a:buChar char="•"/>
            </a:pPr>
            <a:r>
              <a:rPr lang="el-GR" altLang="es-ES" sz="2800" dirty="0" smtClean="0">
                <a:latin typeface="Arial Rounded MT Bold" pitchFamily="34" charset="0"/>
              </a:rPr>
              <a:t>Χτίζονταν σε όσο το δυνατόν ευθεία γραμμή</a:t>
            </a:r>
            <a:endParaRPr lang="el-GR" altLang="es-ES" sz="2800" dirty="0">
              <a:latin typeface="Arial Rounded MT Bold"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427792" y="635000"/>
            <a:ext cx="7091108" cy="646331"/>
          </a:xfrm>
          <a:prstGeom prst="rect">
            <a:avLst/>
          </a:prstGeom>
          <a:noFill/>
        </p:spPr>
        <p:txBody>
          <a:bodyPr wrap="none">
            <a:spAutoFit/>
          </a:bodyPr>
          <a:lstStyle/>
          <a:p>
            <a:pPr algn="r">
              <a:defRPr/>
            </a:pPr>
            <a:r>
              <a:rPr lang="el-GR" sz="3600" b="1" dirty="0" smtClean="0">
                <a:latin typeface="Arial" panose="020B0604020202020204" pitchFamily="34" charset="0"/>
                <a:cs typeface="Arial" panose="020B0604020202020204" pitchFamily="34" charset="0"/>
              </a:rPr>
              <a:t>Ρωμαϊκοί δρόμοι στην Ευρώπη</a:t>
            </a:r>
            <a:endParaRPr lang="en-US" sz="4000" b="1" dirty="0">
              <a:solidFill>
                <a:schemeClr val="tx2"/>
              </a:solidFill>
              <a:latin typeface="Arial" panose="020B0604020202020204" pitchFamily="34" charset="0"/>
              <a:cs typeface="Arial" panose="020B0604020202020204" pitchFamily="34" charset="0"/>
            </a:endParaRPr>
          </a:p>
        </p:txBody>
      </p:sp>
      <p:pic>
        <p:nvPicPr>
          <p:cNvPr id="10243"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6 - Εικόνα" descr="Ancient-rome-map-of-delightfully-different-neighborhoods.-8.jpg"/>
          <p:cNvPicPr>
            <a:picLocks noChangeAspect="1"/>
          </p:cNvPicPr>
          <p:nvPr/>
        </p:nvPicPr>
        <p:blipFill>
          <a:blip r:embed="rId5" cstate="print"/>
          <a:stretch>
            <a:fillRect/>
          </a:stretch>
        </p:blipFill>
        <p:spPr>
          <a:xfrm>
            <a:off x="2887663" y="1649413"/>
            <a:ext cx="6669087" cy="4662487"/>
          </a:xfrm>
          <a:prstGeom prst="rect">
            <a:avLst/>
          </a:prstGeom>
          <a:ln>
            <a:noFill/>
          </a:ln>
          <a:effectLst>
            <a:outerShdw blurRad="190500" algn="tl" rotWithShape="0">
              <a:srgbClr val="000000">
                <a:alpha val="70000"/>
              </a:srgbClr>
            </a:outerShdw>
          </a:effectLst>
        </p:spPr>
      </p:pic>
      <p:sp>
        <p:nvSpPr>
          <p:cNvPr id="10" name="9 - Σύννεφο"/>
          <p:cNvSpPr/>
          <p:nvPr/>
        </p:nvSpPr>
        <p:spPr>
          <a:xfrm>
            <a:off x="9047018" y="1438275"/>
            <a:ext cx="3068782" cy="2402205"/>
          </a:xfrm>
          <a:prstGeom prst="cloud">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s-ES" sz="2000" dirty="0">
                <a:solidFill>
                  <a:srgbClr val="C00000"/>
                </a:solidFill>
                <a:latin typeface="Arial" panose="020B0604020202020204" pitchFamily="34" charset="0"/>
                <a:cs typeface="Arial" panose="020B0604020202020204" pitchFamily="34" charset="0"/>
              </a:rPr>
              <a:t>Via </a:t>
            </a:r>
            <a:r>
              <a:rPr lang="en-US" altLang="es-ES" sz="2000" dirty="0" err="1">
                <a:solidFill>
                  <a:srgbClr val="C00000"/>
                </a:solidFill>
                <a:latin typeface="Arial" panose="020B0604020202020204" pitchFamily="34" charset="0"/>
                <a:cs typeface="Arial" panose="020B0604020202020204" pitchFamily="34" charset="0"/>
              </a:rPr>
              <a:t>Appia</a:t>
            </a:r>
            <a:r>
              <a:rPr lang="en-US" altLang="es-ES" sz="2000" dirty="0">
                <a:solidFill>
                  <a:srgbClr val="C00000"/>
                </a:solidFill>
                <a:latin typeface="Arial" panose="020B0604020202020204" pitchFamily="34" charset="0"/>
                <a:cs typeface="Arial" panose="020B0604020202020204" pitchFamily="34" charset="0"/>
              </a:rPr>
              <a:t> : </a:t>
            </a:r>
          </a:p>
          <a:p>
            <a:pPr algn="r">
              <a:defRPr/>
            </a:pPr>
            <a:r>
              <a:rPr lang="el-GR" altLang="es-ES" sz="2000" b="1" dirty="0" smtClean="0">
                <a:solidFill>
                  <a:schemeClr val="tx1"/>
                </a:solidFill>
                <a:latin typeface="Arial" panose="020B0604020202020204" pitchFamily="34" charset="0"/>
                <a:cs typeface="Arial" panose="020B0604020202020204" pitchFamily="34" charset="0"/>
              </a:rPr>
              <a:t>ο πρώτος και ο πιο διάσημος μεγάλος Ρωμαϊκός δρόμος</a:t>
            </a:r>
            <a:r>
              <a:rPr lang="en-US" altLang="es-ES" sz="2000" b="1" dirty="0" smtClean="0">
                <a:solidFill>
                  <a:schemeClr val="tx1"/>
                </a:solidFill>
                <a:latin typeface="Arial" panose="020B0604020202020204" pitchFamily="34" charset="0"/>
                <a:cs typeface="Arial" panose="020B0604020202020204" pitchFamily="34" charset="0"/>
              </a:rPr>
              <a:t>!</a:t>
            </a:r>
            <a:endParaRPr lang="el-GR" altLang="es-ES" sz="1600" b="1" dirty="0">
              <a:solidFill>
                <a:schemeClr val="tx1"/>
              </a:solidFill>
              <a:latin typeface="Arial" panose="020B0604020202020204" pitchFamily="34" charset="0"/>
              <a:cs typeface="Arial" panose="020B0604020202020204" pitchFamily="34" charset="0"/>
            </a:endParaRPr>
          </a:p>
        </p:txBody>
      </p:sp>
      <p:sp>
        <p:nvSpPr>
          <p:cNvPr id="12" name="11 - Διάγραμμα ροής: Παραπομπή σε άλλη σελίδα"/>
          <p:cNvSpPr/>
          <p:nvPr/>
        </p:nvSpPr>
        <p:spPr>
          <a:xfrm>
            <a:off x="211138" y="2241550"/>
            <a:ext cx="2387600" cy="3690938"/>
          </a:xfrm>
          <a:prstGeom prst="flowChartOffpageConnector">
            <a:avLst/>
          </a:prstGeom>
          <a:ln>
            <a:solidFill>
              <a:srgbClr val="0070C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l-GR" altLang="es-ES" sz="2400" b="1" dirty="0" smtClean="0">
                <a:solidFill>
                  <a:schemeClr val="tx1"/>
                </a:solidFill>
                <a:latin typeface="Arial" panose="020B0604020202020204" pitchFamily="34" charset="0"/>
                <a:cs typeface="Arial" panose="020B0604020202020204" pitchFamily="34" charset="0"/>
              </a:rPr>
              <a:t>Το δίκτυο εξαπλώθηκε σε όλη την αυτοκρατορία</a:t>
            </a:r>
            <a:r>
              <a:rPr lang="en-US" altLang="es-ES" sz="2400" b="1" dirty="0" smtClean="0">
                <a:solidFill>
                  <a:schemeClr val="tx1"/>
                </a:solidFill>
                <a:latin typeface="Arial" panose="020B0604020202020204" pitchFamily="34" charset="0"/>
                <a:cs typeface="Arial" panose="020B0604020202020204" pitchFamily="34" charset="0"/>
              </a:rPr>
              <a:t>.</a:t>
            </a:r>
            <a:r>
              <a:rPr lang="en-US" altLang="es-ES" sz="2400" b="1" dirty="0">
                <a:solidFill>
                  <a:schemeClr val="tx1"/>
                </a:solidFill>
                <a:latin typeface="Arial" panose="020B0604020202020204" pitchFamily="34" charset="0"/>
                <a:cs typeface="Arial" panose="020B0604020202020204" pitchFamily="34" charset="0"/>
              </a:rPr>
              <a:t/>
            </a:r>
            <a:br>
              <a:rPr lang="en-US" altLang="es-ES" sz="2400" b="1" dirty="0">
                <a:solidFill>
                  <a:schemeClr val="tx1"/>
                </a:solidFill>
                <a:latin typeface="Arial" panose="020B0604020202020204" pitchFamily="34" charset="0"/>
                <a:cs typeface="Arial" panose="020B0604020202020204" pitchFamily="34" charset="0"/>
              </a:rPr>
            </a:br>
            <a:r>
              <a:rPr lang="en-US" altLang="es-ES" sz="2400" b="1" dirty="0">
                <a:solidFill>
                  <a:schemeClr val="tx1"/>
                </a:solidFill>
                <a:latin typeface="Arial" panose="020B0604020202020204" pitchFamily="34" charset="0"/>
                <a:cs typeface="Arial" panose="020B0604020202020204" pitchFamily="34" charset="0"/>
              </a:rPr>
              <a:t>….</a:t>
            </a:r>
          </a:p>
          <a:p>
            <a:pPr algn="ctr">
              <a:defRPr/>
            </a:pPr>
            <a:r>
              <a:rPr lang="el-GR" altLang="es-ES" sz="2400" b="1" dirty="0" smtClean="0">
                <a:solidFill>
                  <a:schemeClr val="tx1"/>
                </a:solidFill>
                <a:latin typeface="Arial" panose="020B0604020202020204" pitchFamily="34" charset="0"/>
                <a:cs typeface="Arial" panose="020B0604020202020204" pitchFamily="34" charset="0"/>
              </a:rPr>
              <a:t>Από τη Βρετανία μέχρι τη Συρία</a:t>
            </a:r>
            <a:r>
              <a:rPr lang="en-US" altLang="es-ES" sz="2400" b="1" dirty="0" smtClean="0">
                <a:solidFill>
                  <a:schemeClr val="tx1"/>
                </a:solidFill>
                <a:latin typeface="Arial" panose="020B0604020202020204" pitchFamily="34" charset="0"/>
                <a:cs typeface="Arial" panose="020B0604020202020204" pitchFamily="34" charset="0"/>
              </a:rPr>
              <a:t>!</a:t>
            </a:r>
            <a:endParaRPr lang="el-GR" sz="2400" b="1" dirty="0">
              <a:latin typeface="Arial" panose="020B0604020202020204" pitchFamily="34" charset="0"/>
              <a:cs typeface="Arial" panose="020B0604020202020204"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812345" y="591705"/>
            <a:ext cx="8379655" cy="584775"/>
          </a:xfrm>
          <a:prstGeom prst="rect">
            <a:avLst/>
          </a:prstGeom>
          <a:noFill/>
        </p:spPr>
        <p:txBody>
          <a:bodyPr wrap="square">
            <a:spAutoFit/>
          </a:bodyPr>
          <a:lstStyle/>
          <a:p>
            <a:pPr algn="r">
              <a:defRPr/>
            </a:pPr>
            <a:r>
              <a:rPr lang="el-GR" sz="3200" b="1" dirty="0" smtClean="0">
                <a:latin typeface="Arial" panose="020B0604020202020204" pitchFamily="34" charset="0"/>
                <a:cs typeface="Arial" panose="020B0604020202020204" pitchFamily="34" charset="0"/>
              </a:rPr>
              <a:t>Μια ειδική περίπτωση</a:t>
            </a:r>
            <a:r>
              <a:rPr lang="en-GB" sz="3200" b="1" dirty="0" smtClean="0">
                <a:latin typeface="Arial" panose="020B0604020202020204" pitchFamily="34" charset="0"/>
                <a:cs typeface="Arial" panose="020B0604020202020204" pitchFamily="34" charset="0"/>
              </a:rPr>
              <a:t>: </a:t>
            </a:r>
            <a:r>
              <a:rPr lang="en-GB" sz="3200" b="1" dirty="0">
                <a:latin typeface="Arial" panose="020B0604020202020204" pitchFamily="34" charset="0"/>
                <a:cs typeface="Arial" panose="020B0604020202020204" pitchFamily="34" charset="0"/>
              </a:rPr>
              <a:t>Via </a:t>
            </a:r>
            <a:r>
              <a:rPr lang="en-GB" sz="3200" b="1" dirty="0" err="1">
                <a:latin typeface="Arial" panose="020B0604020202020204" pitchFamily="34" charset="0"/>
                <a:cs typeface="Arial" panose="020B0604020202020204" pitchFamily="34" charset="0"/>
              </a:rPr>
              <a:t>Francigena</a:t>
            </a:r>
            <a:endParaRPr lang="en-US" sz="3600" b="1" dirty="0">
              <a:solidFill>
                <a:schemeClr val="tx2"/>
              </a:solidFill>
              <a:latin typeface="Arial" panose="020B0604020202020204" pitchFamily="34" charset="0"/>
              <a:cs typeface="Arial" panose="020B0604020202020204" pitchFamily="34" charset="0"/>
            </a:endParaRPr>
          </a:p>
        </p:txBody>
      </p:sp>
      <p:pic>
        <p:nvPicPr>
          <p:cNvPr id="11267"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943"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 Ορθογώνιο"/>
          <p:cNvSpPr/>
          <p:nvPr/>
        </p:nvSpPr>
        <p:spPr>
          <a:xfrm>
            <a:off x="182563" y="3373486"/>
            <a:ext cx="6302643" cy="1015663"/>
          </a:xfrm>
          <a:prstGeom prst="rect">
            <a:avLst/>
          </a:prstGeom>
          <a:ln>
            <a:solidFill>
              <a:srgbClr val="0070C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l-GR" altLang="es-ES" sz="2000" b="1" dirty="0" smtClean="0">
                <a:latin typeface="Arial Rounded MT Bold" pitchFamily="34" charset="0"/>
              </a:rPr>
              <a:t>Σημαντικός δρόμος προσκυνητών του μεσαίωνα</a:t>
            </a:r>
            <a:r>
              <a:rPr lang="en-US" altLang="es-ES" sz="2000" b="1" dirty="0">
                <a:latin typeface="Arial Rounded MT Bold" pitchFamily="34" charset="0"/>
              </a:rPr>
              <a:t/>
            </a:r>
            <a:br>
              <a:rPr lang="en-US" altLang="es-ES" sz="2000" b="1" dirty="0">
                <a:latin typeface="Arial Rounded MT Bold" pitchFamily="34" charset="0"/>
              </a:rPr>
            </a:br>
            <a:r>
              <a:rPr lang="en-US" altLang="es-ES" sz="2000" b="1" dirty="0" smtClean="0">
                <a:latin typeface="Arial Rounded MT Bold" pitchFamily="34" charset="0"/>
              </a:rPr>
              <a:t>2000</a:t>
            </a:r>
            <a:r>
              <a:rPr lang="el-GR" altLang="es-ES" sz="2000" b="1" dirty="0" smtClean="0">
                <a:latin typeface="Arial Rounded MT Bold" pitchFamily="34" charset="0"/>
              </a:rPr>
              <a:t> </a:t>
            </a:r>
            <a:r>
              <a:rPr lang="en-US" altLang="es-ES" sz="2000" b="1" dirty="0" smtClean="0">
                <a:latin typeface="Arial Rounded MT Bold" pitchFamily="34" charset="0"/>
              </a:rPr>
              <a:t>Km </a:t>
            </a:r>
            <a:r>
              <a:rPr lang="el-GR" altLang="es-ES" sz="2000" b="1" dirty="0" smtClean="0">
                <a:latin typeface="Arial Rounded MT Bold" pitchFamily="34" charset="0"/>
              </a:rPr>
              <a:t>από το </a:t>
            </a:r>
            <a:r>
              <a:rPr lang="en-US" altLang="es-ES" sz="2000" b="1" dirty="0" smtClean="0">
                <a:latin typeface="Arial Rounded MT Bold" pitchFamily="34" charset="0"/>
              </a:rPr>
              <a:t>Canterbury (</a:t>
            </a:r>
            <a:r>
              <a:rPr lang="el-GR" altLang="es-ES" sz="2000" b="1" dirty="0" smtClean="0">
                <a:latin typeface="Arial Rounded MT Bold" pitchFamily="34" charset="0"/>
              </a:rPr>
              <a:t>Βρετανία</a:t>
            </a:r>
            <a:r>
              <a:rPr lang="en-US" altLang="es-ES" sz="2000" b="1" dirty="0" smtClean="0">
                <a:latin typeface="Arial Rounded MT Bold" pitchFamily="34" charset="0"/>
              </a:rPr>
              <a:t>) </a:t>
            </a:r>
            <a:r>
              <a:rPr lang="el-GR" altLang="es-ES" sz="2000" b="1" dirty="0" smtClean="0">
                <a:latin typeface="Arial Rounded MT Bold" pitchFamily="34" charset="0"/>
              </a:rPr>
              <a:t>ως τη Ρώμη</a:t>
            </a:r>
            <a:r>
              <a:rPr lang="en-US" altLang="es-ES" sz="2000" b="1" dirty="0" smtClean="0">
                <a:latin typeface="Arial Rounded MT Bold" pitchFamily="34" charset="0"/>
              </a:rPr>
              <a:t>.</a:t>
            </a:r>
            <a:endParaRPr lang="en-US" altLang="es-ES" sz="2000" b="1" dirty="0">
              <a:latin typeface="Arial Rounded MT Bold" pitchFamily="34" charset="0"/>
            </a:endParaRPr>
          </a:p>
        </p:txBody>
      </p:sp>
      <p:grpSp>
        <p:nvGrpSpPr>
          <p:cNvPr id="11271" name="11 - Ομάδα"/>
          <p:cNvGrpSpPr>
            <a:grpSpLocks/>
          </p:cNvGrpSpPr>
          <p:nvPr/>
        </p:nvGrpSpPr>
        <p:grpSpPr bwMode="auto">
          <a:xfrm>
            <a:off x="2913063" y="1438275"/>
            <a:ext cx="8829675" cy="4833938"/>
            <a:chOff x="2913910" y="1438507"/>
            <a:chExt cx="8828324" cy="4832934"/>
          </a:xfrm>
        </p:grpSpPr>
        <p:pic>
          <p:nvPicPr>
            <p:cNvPr id="11275" name="9 - Εικόνα" descr="pilgrim-map-full-pics-with-logo-page-001.jpg"/>
            <p:cNvPicPr>
              <a:picLocks noChangeAspect="1"/>
            </p:cNvPicPr>
            <p:nvPr/>
          </p:nvPicPr>
          <p:blipFill>
            <a:blip r:embed="rId5" cstate="print">
              <a:extLst>
                <a:ext uri="{28A0092B-C50C-407E-A947-70E740481C1C}">
                  <a14:useLocalDpi xmlns:a14="http://schemas.microsoft.com/office/drawing/2010/main" val="0"/>
                </a:ext>
              </a:extLst>
            </a:blip>
            <a:srcRect l="3516" t="2417" r="3091" b="2652"/>
            <a:stretch>
              <a:fillRect/>
            </a:stretch>
          </p:blipFill>
          <p:spPr bwMode="auto">
            <a:xfrm>
              <a:off x="7002965" y="1438507"/>
              <a:ext cx="4739269" cy="481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10 - Ορθογώνιο"/>
            <p:cNvSpPr>
              <a:spLocks noChangeArrowheads="1"/>
            </p:cNvSpPr>
            <p:nvPr/>
          </p:nvSpPr>
          <p:spPr bwMode="auto">
            <a:xfrm>
              <a:off x="2913910" y="6009831"/>
              <a:ext cx="408797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l-GR" sz="1100" i="1">
                  <a:solidFill>
                    <a:srgbClr val="C00000"/>
                  </a:solidFill>
                </a:rPr>
                <a:t>image source: </a:t>
              </a:r>
              <a:r>
                <a:rPr lang="en-GB" altLang="el-GR" sz="1100" i="1">
                  <a:solidFill>
                    <a:srgbClr val="0070C0"/>
                  </a:solidFill>
                </a:rPr>
                <a:t>https://pilgrimstorome.org.uk/the-via-francigena/</a:t>
              </a:r>
              <a:endParaRPr lang="el-GR" altLang="el-GR" sz="1100" i="1">
                <a:solidFill>
                  <a:srgbClr val="0070C0"/>
                </a:solidFill>
              </a:endParaRPr>
            </a:p>
          </p:txBody>
        </p:sp>
      </p:grpSp>
      <p:sp>
        <p:nvSpPr>
          <p:cNvPr id="13" name="12 - Ορθογώνιο"/>
          <p:cNvSpPr/>
          <p:nvPr/>
        </p:nvSpPr>
        <p:spPr>
          <a:xfrm>
            <a:off x="293687" y="4587905"/>
            <a:ext cx="6342639" cy="400110"/>
          </a:xfrm>
          <a:prstGeom prst="rect">
            <a:avLst/>
          </a:prstGeom>
          <a:solidFill>
            <a:srgbClr val="2AAAB0"/>
          </a:solidFill>
          <a:ln>
            <a:solidFill>
              <a:srgbClr val="0070C0"/>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el-GR" altLang="es-ES" sz="2000" b="1" dirty="0" smtClean="0">
                <a:latin typeface="Arial Rounded MT Bold" pitchFamily="34" charset="0"/>
              </a:rPr>
              <a:t>Διέρχεται από Βρετανία, Γαλλία, Ελβετία και Ιταλία</a:t>
            </a:r>
            <a:r>
              <a:rPr lang="en-US" altLang="es-ES" sz="2000" b="1" dirty="0" smtClean="0">
                <a:latin typeface="Arial Rounded MT Bold" pitchFamily="34" charset="0"/>
              </a:rPr>
              <a:t>.</a:t>
            </a:r>
            <a:endParaRPr lang="el-GR" altLang="es-ES" sz="2000" b="1" dirty="0">
              <a:latin typeface="Arial Rounded MT Bold" pitchFamily="34" charset="0"/>
            </a:endParaRPr>
          </a:p>
        </p:txBody>
      </p:sp>
      <p:sp>
        <p:nvSpPr>
          <p:cNvPr id="14" name="13 - Σύννεφο"/>
          <p:cNvSpPr/>
          <p:nvPr/>
        </p:nvSpPr>
        <p:spPr>
          <a:xfrm>
            <a:off x="2619375" y="1627188"/>
            <a:ext cx="4249738" cy="1851025"/>
          </a:xfrm>
          <a:prstGeom prst="cloud">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ltLang="es-ES" sz="2400" b="1" dirty="0" smtClean="0">
                <a:solidFill>
                  <a:schemeClr val="tx1"/>
                </a:solidFill>
                <a:latin typeface="Arial Rounded MT Bold" pitchFamily="34" charset="0"/>
              </a:rPr>
              <a:t>“</a:t>
            </a:r>
            <a:r>
              <a:rPr lang="el-GR" altLang="es-ES" sz="2400" b="1" dirty="0" smtClean="0">
                <a:solidFill>
                  <a:schemeClr val="tx1"/>
                </a:solidFill>
                <a:latin typeface="Arial Rounded MT Bold" pitchFamily="34" charset="0"/>
              </a:rPr>
              <a:t>Ο δρόμος που </a:t>
            </a:r>
            <a:r>
              <a:rPr lang="el-GR" altLang="es-ES" sz="2400" b="1" dirty="0" smtClean="0">
                <a:solidFill>
                  <a:schemeClr val="tx1"/>
                </a:solidFill>
                <a:latin typeface="Arial" panose="020B0604020202020204" pitchFamily="34" charset="0"/>
                <a:cs typeface="Arial" panose="020B0604020202020204" pitchFamily="34" charset="0"/>
              </a:rPr>
              <a:t>έρχεται</a:t>
            </a:r>
            <a:r>
              <a:rPr lang="el-GR" altLang="es-ES" sz="2400" b="1" dirty="0" smtClean="0">
                <a:solidFill>
                  <a:schemeClr val="tx1"/>
                </a:solidFill>
                <a:latin typeface="Arial Rounded MT Bold" pitchFamily="34" charset="0"/>
              </a:rPr>
              <a:t> από τη Γαλλία</a:t>
            </a:r>
            <a:r>
              <a:rPr lang="it-IT" altLang="es-ES" sz="2400" b="1" dirty="0" smtClean="0">
                <a:solidFill>
                  <a:schemeClr val="tx1"/>
                </a:solidFill>
                <a:latin typeface="Arial Rounded MT Bold" pitchFamily="34" charset="0"/>
              </a:rPr>
              <a:t>”</a:t>
            </a:r>
            <a:endParaRPr lang="el-GR" altLang="es-ES" sz="2400" b="1" dirty="0">
              <a:solidFill>
                <a:schemeClr val="tx1"/>
              </a:solidFill>
              <a:latin typeface="Arial Rounded MT Bold" pitchFamily="34" charset="0"/>
            </a:endParaRPr>
          </a:p>
        </p:txBody>
      </p:sp>
      <p:sp>
        <p:nvSpPr>
          <p:cNvPr id="11274" name="11 - Ορθογώνιο"/>
          <p:cNvSpPr>
            <a:spLocks noChangeArrowheads="1"/>
          </p:cNvSpPr>
          <p:nvPr/>
        </p:nvSpPr>
        <p:spPr bwMode="auto">
          <a:xfrm>
            <a:off x="429491" y="5197475"/>
            <a:ext cx="5926859" cy="707886"/>
          </a:xfrm>
          <a:prstGeom prst="rect">
            <a:avLst/>
          </a:prstGeom>
          <a:solidFill>
            <a:srgbClr val="DA9100"/>
          </a:solidFill>
          <a:ln w="9525">
            <a:solidFill>
              <a:srgbClr val="0070C0"/>
            </a:solidFill>
            <a:miter lim="800000"/>
            <a:headEnd/>
            <a:tailEnd/>
          </a:ln>
        </p:spPr>
        <p:txBody>
          <a:bodyPr wrap="squar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l-GR" altLang="es-ES" sz="2000" b="1" dirty="0" smtClean="0">
                <a:solidFill>
                  <a:srgbClr val="FFFFFF"/>
                </a:solidFill>
                <a:latin typeface="Arial Rounded MT Bold" pitchFamily="34" charset="0"/>
              </a:rPr>
              <a:t>Οι προσκυνητές έφταναν στην </a:t>
            </a:r>
            <a:r>
              <a:rPr lang="en-US" altLang="es-ES" sz="2000" b="1" dirty="0" smtClean="0">
                <a:solidFill>
                  <a:srgbClr val="FFFFFF"/>
                </a:solidFill>
                <a:latin typeface="Arial Rounded MT Bold" pitchFamily="34" charset="0"/>
              </a:rPr>
              <a:t>Apulia</a:t>
            </a:r>
            <a:r>
              <a:rPr lang="el-GR" altLang="es-ES" sz="2000" b="1" dirty="0" smtClean="0">
                <a:solidFill>
                  <a:srgbClr val="FFFFFF"/>
                </a:solidFill>
                <a:latin typeface="Arial Rounded MT Bold" pitchFamily="34" charset="0"/>
              </a:rPr>
              <a:t> και στη συνέχεια απέπλεαν για τους Αγίους Τόπους.</a:t>
            </a:r>
            <a:endParaRPr lang="el-GR" altLang="es-ES" sz="2000" b="1" dirty="0">
              <a:solidFill>
                <a:srgbClr val="FFFFFF"/>
              </a:solidFill>
              <a:latin typeface="Arial Rounded MT Bold"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6 - Εικόνα" descr="image_12573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7600" y="2230438"/>
            <a:ext cx="5521325"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141829" y="944563"/>
            <a:ext cx="6554871" cy="646331"/>
          </a:xfrm>
          <a:prstGeom prst="rect">
            <a:avLst/>
          </a:prstGeom>
          <a:noFill/>
        </p:spPr>
        <p:txBody>
          <a:bodyPr wrap="none">
            <a:spAutoFit/>
          </a:bodyPr>
          <a:lstStyle/>
          <a:p>
            <a:pPr algn="r">
              <a:defRPr/>
            </a:pPr>
            <a:r>
              <a:rPr lang="el-GR" sz="3600" b="1" dirty="0" smtClean="0">
                <a:latin typeface="Arial Rounded MT Bold" panose="020F0704030504030204" pitchFamily="34" charset="0"/>
              </a:rPr>
              <a:t>Ο ρόλος των οδικών δικτύων</a:t>
            </a:r>
            <a:endParaRPr lang="en-US" sz="4000" b="1" dirty="0">
              <a:solidFill>
                <a:schemeClr val="tx2"/>
              </a:solidFill>
              <a:latin typeface="+mj-lt"/>
            </a:endParaRPr>
          </a:p>
        </p:txBody>
      </p:sp>
      <p:pic>
        <p:nvPicPr>
          <p:cNvPr id="12292"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Ομάδα 1"/>
          <p:cNvGrpSpPr/>
          <p:nvPr/>
        </p:nvGrpSpPr>
        <p:grpSpPr>
          <a:xfrm>
            <a:off x="658719" y="2205831"/>
            <a:ext cx="4974688" cy="3730607"/>
            <a:chOff x="658719" y="2205831"/>
            <a:chExt cx="4974688" cy="3730607"/>
          </a:xfrm>
        </p:grpSpPr>
        <p:sp>
          <p:nvSpPr>
            <p:cNvPr id="3" name="Έλλειψη 2"/>
            <p:cNvSpPr/>
            <p:nvPr/>
          </p:nvSpPr>
          <p:spPr>
            <a:xfrm>
              <a:off x="1551358" y="2205831"/>
              <a:ext cx="3155727" cy="1095942"/>
            </a:xfrm>
            <a:prstGeom prst="ellipse">
              <a:avLst/>
            </a:prstGeom>
          </p:spPr>
          <p:style>
            <a:lnRef idx="0">
              <a:schemeClr val="accent2">
                <a:hueOff val="0"/>
                <a:satOff val="0"/>
                <a:lumOff val="0"/>
                <a:alphaOff val="0"/>
              </a:schemeClr>
            </a:lnRef>
            <a:fillRef idx="1">
              <a:schemeClr val="accent2">
                <a:tint val="50000"/>
                <a:alpha val="40000"/>
                <a:hueOff val="0"/>
                <a:satOff val="0"/>
                <a:lumOff val="0"/>
                <a:alphaOff val="0"/>
              </a:schemeClr>
            </a:fillRef>
            <a:effectRef idx="0">
              <a:schemeClr val="accent2">
                <a:tint val="50000"/>
                <a:alpha val="40000"/>
                <a:hueOff val="0"/>
                <a:satOff val="0"/>
                <a:lumOff val="0"/>
                <a:alphaOff val="0"/>
              </a:schemeClr>
            </a:effectRef>
            <a:fontRef idx="minor">
              <a:schemeClr val="lt1">
                <a:hueOff val="0"/>
                <a:satOff val="0"/>
                <a:lumOff val="0"/>
                <a:alphaOff val="0"/>
              </a:schemeClr>
            </a:fontRef>
          </p:style>
        </p:sp>
        <p:sp>
          <p:nvSpPr>
            <p:cNvPr id="5" name="Βέλος προς τα κάτω 4"/>
            <p:cNvSpPr/>
            <p:nvPr/>
          </p:nvSpPr>
          <p:spPr>
            <a:xfrm>
              <a:off x="2840275" y="4882464"/>
              <a:ext cx="611575" cy="481764"/>
            </a:xfrm>
            <a:prstGeom prst="downArrow">
              <a:avLst/>
            </a:prstGeom>
            <a:solidFill>
              <a:schemeClr val="accent2">
                <a:lumMod val="50000"/>
              </a:schemeClr>
            </a:solidFill>
          </p:spPr>
          <p:style>
            <a:lnRef idx="0">
              <a:schemeClr val="lt1">
                <a:hueOff val="0"/>
                <a:satOff val="0"/>
                <a:lumOff val="0"/>
                <a:alphaOff val="0"/>
              </a:schemeClr>
            </a:lnRef>
            <a:fillRef idx="3">
              <a:scrgbClr r="0" g="0" b="0"/>
            </a:fillRef>
            <a:effectRef idx="3">
              <a:schemeClr val="accent2">
                <a:tint val="40000"/>
                <a:hueOff val="0"/>
                <a:satOff val="0"/>
                <a:lumOff val="0"/>
                <a:alphaOff val="0"/>
              </a:schemeClr>
            </a:effectRef>
            <a:fontRef idx="minor">
              <a:schemeClr val="dk1">
                <a:hueOff val="0"/>
                <a:satOff val="0"/>
                <a:lumOff val="0"/>
                <a:alphaOff val="0"/>
              </a:schemeClr>
            </a:fontRef>
          </p:style>
        </p:sp>
        <p:sp>
          <p:nvSpPr>
            <p:cNvPr id="6" name="Ελεύθερη σχεδίαση 5"/>
            <p:cNvSpPr/>
            <p:nvPr/>
          </p:nvSpPr>
          <p:spPr>
            <a:xfrm>
              <a:off x="702223" y="5202548"/>
              <a:ext cx="4863782" cy="733890"/>
            </a:xfrm>
            <a:custGeom>
              <a:avLst/>
              <a:gdLst>
                <a:gd name="connsiteX0" fmla="*/ 0 w 4863782"/>
                <a:gd name="connsiteY0" fmla="*/ 0 h 733890"/>
                <a:gd name="connsiteX1" fmla="*/ 4863782 w 4863782"/>
                <a:gd name="connsiteY1" fmla="*/ 0 h 733890"/>
                <a:gd name="connsiteX2" fmla="*/ 4863782 w 4863782"/>
                <a:gd name="connsiteY2" fmla="*/ 733890 h 733890"/>
                <a:gd name="connsiteX3" fmla="*/ 0 w 4863782"/>
                <a:gd name="connsiteY3" fmla="*/ 733890 h 733890"/>
                <a:gd name="connsiteX4" fmla="*/ 0 w 4863782"/>
                <a:gd name="connsiteY4" fmla="*/ 0 h 73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3782" h="733890">
                  <a:moveTo>
                    <a:pt x="0" y="0"/>
                  </a:moveTo>
                  <a:lnTo>
                    <a:pt x="4863782" y="0"/>
                  </a:lnTo>
                  <a:lnTo>
                    <a:pt x="4863782" y="733890"/>
                  </a:lnTo>
                  <a:lnTo>
                    <a:pt x="0" y="7338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ts val="600"/>
                </a:spcAft>
              </a:pPr>
              <a:r>
                <a:rPr lang="it-IT" altLang="es-ES" sz="1800" kern="1200" dirty="0" smtClean="0">
                  <a:latin typeface="Arial Rounded MT Bold" pitchFamily="34" charset="0"/>
                  <a:ea typeface="+mn-ea"/>
                  <a:cs typeface="+mn-cs"/>
                </a:rPr>
                <a:t>1. </a:t>
              </a:r>
              <a:r>
                <a:rPr lang="el-GR" altLang="es-ES" b="1" dirty="0" smtClean="0">
                  <a:latin typeface="Arial Rounded MT Bold" pitchFamily="34" charset="0"/>
                </a:rPr>
                <a:t>Διευκόλυνση στη ροή της </a:t>
              </a:r>
              <a:r>
                <a:rPr lang="el-GR" altLang="es-ES" b="1" dirty="0" err="1" smtClean="0">
                  <a:latin typeface="Arial Rounded MT Bold" pitchFamily="34" charset="0"/>
                </a:rPr>
                <a:t>πληροορίας</a:t>
              </a:r>
              <a:endParaRPr lang="it-IT" altLang="es-ES" sz="1800" b="1" kern="1200" dirty="0" smtClean="0">
                <a:latin typeface="Arial Rounded MT Bold" pitchFamily="34" charset="0"/>
              </a:endParaRPr>
            </a:p>
            <a:p>
              <a:pPr lvl="0" algn="ctr" defTabSz="800100">
                <a:lnSpc>
                  <a:spcPct val="90000"/>
                </a:lnSpc>
                <a:spcBef>
                  <a:spcPct val="0"/>
                </a:spcBef>
                <a:spcAft>
                  <a:spcPts val="600"/>
                </a:spcAft>
              </a:pPr>
              <a:r>
                <a:rPr lang="it-IT" altLang="es-ES" sz="1800" b="1" kern="1200" dirty="0" smtClean="0">
                  <a:latin typeface="Arial Rounded MT Bold" pitchFamily="34" charset="0"/>
                </a:rPr>
                <a:t>2. </a:t>
              </a:r>
              <a:r>
                <a:rPr lang="el-GR" altLang="es-ES" b="1" dirty="0">
                  <a:latin typeface="Arial Rounded MT Bold" pitchFamily="34" charset="0"/>
                </a:rPr>
                <a:t>Α</a:t>
              </a:r>
              <a:r>
                <a:rPr lang="el-GR" altLang="es-ES" sz="1800" b="1" kern="1200" dirty="0" smtClean="0">
                  <a:latin typeface="Arial Rounded MT Bold" pitchFamily="34" charset="0"/>
                </a:rPr>
                <a:t>υξημένη </a:t>
              </a:r>
              <a:r>
                <a:rPr lang="el-GR" altLang="es-ES" sz="1800" b="1" kern="1200" dirty="0" smtClean="0">
                  <a:latin typeface="Arial Rounded MT Bold" pitchFamily="34" charset="0"/>
                </a:rPr>
                <a:t>πολιτιστική </a:t>
              </a:r>
              <a:r>
                <a:rPr lang="el-GR" altLang="es-ES" b="1" dirty="0" smtClean="0">
                  <a:latin typeface="Arial Rounded MT Bold" pitchFamily="34" charset="0"/>
                </a:rPr>
                <a:t>ενοποίηση</a:t>
              </a:r>
              <a:endParaRPr lang="el-GR" altLang="es-ES" sz="1800" b="1" kern="1200" dirty="0" smtClean="0">
                <a:latin typeface="Arial Rounded MT Bold" pitchFamily="34" charset="0"/>
              </a:endParaRPr>
            </a:p>
          </p:txBody>
        </p:sp>
        <p:sp>
          <p:nvSpPr>
            <p:cNvPr id="7" name="Ελεύθερη σχεδίαση 6"/>
            <p:cNvSpPr/>
            <p:nvPr/>
          </p:nvSpPr>
          <p:spPr>
            <a:xfrm>
              <a:off x="1551358" y="2230438"/>
              <a:ext cx="3394715" cy="829652"/>
            </a:xfrm>
            <a:custGeom>
              <a:avLst/>
              <a:gdLst>
                <a:gd name="connsiteX0" fmla="*/ 0 w 2908857"/>
                <a:gd name="connsiteY0" fmla="*/ 550418 h 1100835"/>
                <a:gd name="connsiteX1" fmla="*/ 1454429 w 2908857"/>
                <a:gd name="connsiteY1" fmla="*/ 0 h 1100835"/>
                <a:gd name="connsiteX2" fmla="*/ 2908858 w 2908857"/>
                <a:gd name="connsiteY2" fmla="*/ 550418 h 1100835"/>
                <a:gd name="connsiteX3" fmla="*/ 1454429 w 2908857"/>
                <a:gd name="connsiteY3" fmla="*/ 1100836 h 1100835"/>
                <a:gd name="connsiteX4" fmla="*/ 0 w 2908857"/>
                <a:gd name="connsiteY4" fmla="*/ 550418 h 110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8857" h="1100835">
                  <a:moveTo>
                    <a:pt x="0" y="550418"/>
                  </a:moveTo>
                  <a:cubicBezTo>
                    <a:pt x="0" y="246431"/>
                    <a:pt x="651170" y="0"/>
                    <a:pt x="1454429" y="0"/>
                  </a:cubicBezTo>
                  <a:cubicBezTo>
                    <a:pt x="2257688" y="0"/>
                    <a:pt x="2908858" y="246431"/>
                    <a:pt x="2908858" y="550418"/>
                  </a:cubicBezTo>
                  <a:cubicBezTo>
                    <a:pt x="2908858" y="854405"/>
                    <a:pt x="2257688" y="1100836"/>
                    <a:pt x="1454429" y="1100836"/>
                  </a:cubicBezTo>
                  <a:cubicBezTo>
                    <a:pt x="651170" y="1100836"/>
                    <a:pt x="0" y="854405"/>
                    <a:pt x="0" y="550418"/>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445042" tIns="180264" rIns="445042" bIns="180264" numCol="1" spcCol="1270" anchor="ctr" anchorCtr="0">
              <a:noAutofit/>
            </a:bodyPr>
            <a:lstStyle/>
            <a:p>
              <a:pPr lvl="0" algn="ctr" defTabSz="666750">
                <a:lnSpc>
                  <a:spcPct val="90000"/>
                </a:lnSpc>
                <a:spcBef>
                  <a:spcPct val="0"/>
                </a:spcBef>
                <a:spcAft>
                  <a:spcPct val="35000"/>
                </a:spcAft>
              </a:pPr>
              <a:r>
                <a:rPr lang="el-GR" altLang="es-ES" sz="1500" b="1" kern="1200" dirty="0" smtClean="0">
                  <a:latin typeface="Arial Rounded MT Bold" pitchFamily="34" charset="0"/>
                  <a:ea typeface="+mn-ea"/>
                  <a:cs typeface="+mn-cs"/>
                </a:rPr>
                <a:t>συνδεσιμότητα</a:t>
              </a:r>
            </a:p>
          </p:txBody>
        </p:sp>
        <p:sp>
          <p:nvSpPr>
            <p:cNvPr id="8" name="Ελεύθερη σχεδίαση 7"/>
            <p:cNvSpPr/>
            <p:nvPr/>
          </p:nvSpPr>
          <p:spPr>
            <a:xfrm>
              <a:off x="2008663" y="3367941"/>
              <a:ext cx="2434562" cy="836502"/>
            </a:xfrm>
            <a:custGeom>
              <a:avLst/>
              <a:gdLst>
                <a:gd name="connsiteX0" fmla="*/ 0 w 2434562"/>
                <a:gd name="connsiteY0" fmla="*/ 418251 h 836502"/>
                <a:gd name="connsiteX1" fmla="*/ 1217281 w 2434562"/>
                <a:gd name="connsiteY1" fmla="*/ 0 h 836502"/>
                <a:gd name="connsiteX2" fmla="*/ 2434562 w 2434562"/>
                <a:gd name="connsiteY2" fmla="*/ 418251 h 836502"/>
                <a:gd name="connsiteX3" fmla="*/ 1217281 w 2434562"/>
                <a:gd name="connsiteY3" fmla="*/ 836502 h 836502"/>
                <a:gd name="connsiteX4" fmla="*/ 0 w 2434562"/>
                <a:gd name="connsiteY4" fmla="*/ 418251 h 836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562" h="836502">
                  <a:moveTo>
                    <a:pt x="0" y="418251"/>
                  </a:moveTo>
                  <a:cubicBezTo>
                    <a:pt x="0" y="187257"/>
                    <a:pt x="544995" y="0"/>
                    <a:pt x="1217281" y="0"/>
                  </a:cubicBezTo>
                  <a:cubicBezTo>
                    <a:pt x="1889567" y="0"/>
                    <a:pt x="2434562" y="187257"/>
                    <a:pt x="2434562" y="418251"/>
                  </a:cubicBezTo>
                  <a:cubicBezTo>
                    <a:pt x="2434562" y="649245"/>
                    <a:pt x="1889567" y="836502"/>
                    <a:pt x="1217281" y="836502"/>
                  </a:cubicBezTo>
                  <a:cubicBezTo>
                    <a:pt x="544995" y="836502"/>
                    <a:pt x="0" y="649245"/>
                    <a:pt x="0" y="418251"/>
                  </a:cubicBezTo>
                  <a:close/>
                </a:path>
              </a:pathLst>
            </a:custGeom>
          </p:spPr>
          <p:style>
            <a:lnRef idx="0">
              <a:schemeClr val="lt1">
                <a:hueOff val="0"/>
                <a:satOff val="0"/>
                <a:lumOff val="0"/>
                <a:alphaOff val="0"/>
              </a:schemeClr>
            </a:lnRef>
            <a:fillRef idx="3">
              <a:schemeClr val="accent2">
                <a:hueOff val="10856215"/>
                <a:satOff val="30801"/>
                <a:lumOff val="5882"/>
                <a:alphaOff val="0"/>
              </a:schemeClr>
            </a:fillRef>
            <a:effectRef idx="3">
              <a:schemeClr val="accent2">
                <a:hueOff val="10856215"/>
                <a:satOff val="30801"/>
                <a:lumOff val="5882"/>
                <a:alphaOff val="0"/>
              </a:schemeClr>
            </a:effectRef>
            <a:fontRef idx="minor">
              <a:schemeClr val="lt1"/>
            </a:fontRef>
          </p:style>
          <p:txBody>
            <a:bodyPr spcFirstLastPara="0" vert="horz" wrap="square" lIns="374313" tIns="140283" rIns="374313" bIns="140283" numCol="1" spcCol="1270" anchor="ctr" anchorCtr="0">
              <a:noAutofit/>
            </a:bodyPr>
            <a:lstStyle/>
            <a:p>
              <a:pPr lvl="0" algn="ctr" defTabSz="622300">
                <a:lnSpc>
                  <a:spcPct val="90000"/>
                </a:lnSpc>
                <a:spcBef>
                  <a:spcPct val="0"/>
                </a:spcBef>
                <a:spcAft>
                  <a:spcPct val="35000"/>
                </a:spcAft>
              </a:pPr>
              <a:r>
                <a:rPr lang="el-GR" sz="1400" b="1" kern="1200" dirty="0" smtClean="0"/>
                <a:t>οικονομική δραστηριότητα</a:t>
              </a:r>
              <a:endParaRPr lang="el-GR" sz="1400" b="1" kern="1200" dirty="0"/>
            </a:p>
          </p:txBody>
        </p:sp>
        <p:sp>
          <p:nvSpPr>
            <p:cNvPr id="10" name="Shape 9"/>
            <p:cNvSpPr/>
            <p:nvPr/>
          </p:nvSpPr>
          <p:spPr>
            <a:xfrm>
              <a:off x="658719" y="2230438"/>
              <a:ext cx="4974688" cy="2719855"/>
            </a:xfrm>
            <a:prstGeom prst="funnel">
              <a:avLst/>
            </a:pr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276038" y="769375"/>
            <a:ext cx="89159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l-GR" altLang="es-ES" sz="3200" b="1" dirty="0" smtClean="0">
                <a:latin typeface="Arial Rounded MT Bold" pitchFamily="34" charset="0"/>
              </a:rPr>
              <a:t>Ο ρόλος των ρωμαϊκών οδικών δικτύων</a:t>
            </a:r>
            <a:r>
              <a:rPr lang="en-GB" altLang="es-ES" sz="3200" b="1" dirty="0" smtClean="0">
                <a:latin typeface="Arial Rounded MT Bold" pitchFamily="34" charset="0"/>
              </a:rPr>
              <a:t> </a:t>
            </a:r>
            <a:endParaRPr lang="en-GB" altLang="es-ES" sz="3200" b="1" dirty="0">
              <a:latin typeface="Arial Rounded MT Bold" pitchFamily="34" charset="0"/>
            </a:endParaRPr>
          </a:p>
        </p:txBody>
      </p:sp>
      <p:pic>
        <p:nvPicPr>
          <p:cNvPr id="13315"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725" y="375516"/>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8" name="8 - Ομάδα"/>
          <p:cNvGrpSpPr>
            <a:grpSpLocks/>
          </p:cNvGrpSpPr>
          <p:nvPr/>
        </p:nvGrpSpPr>
        <p:grpSpPr bwMode="auto">
          <a:xfrm>
            <a:off x="7766050" y="2039938"/>
            <a:ext cx="3541713" cy="3903662"/>
            <a:chOff x="8256345" y="1616927"/>
            <a:chExt cx="2961782" cy="3256564"/>
          </a:xfrm>
        </p:grpSpPr>
        <p:pic>
          <p:nvPicPr>
            <p:cNvPr id="13320" name="6 - Εικόνα" descr="5954.jpg"/>
            <p:cNvPicPr>
              <a:picLocks noChangeAspect="1"/>
            </p:cNvPicPr>
            <p:nvPr/>
          </p:nvPicPr>
          <p:blipFill>
            <a:blip r:embed="rId5" cstate="print">
              <a:lum bright="10000"/>
              <a:extLst>
                <a:ext uri="{28A0092B-C50C-407E-A947-70E740481C1C}">
                  <a14:useLocalDpi xmlns:a14="http://schemas.microsoft.com/office/drawing/2010/main" val="0"/>
                </a:ext>
              </a:extLst>
            </a:blip>
            <a:srcRect/>
            <a:stretch>
              <a:fillRect/>
            </a:stretch>
          </p:blipFill>
          <p:spPr bwMode="auto">
            <a:xfrm>
              <a:off x="8256345" y="1616927"/>
              <a:ext cx="2909517" cy="279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7 - Ορθογώνιο"/>
            <p:cNvSpPr>
              <a:spLocks noChangeArrowheads="1"/>
            </p:cNvSpPr>
            <p:nvPr/>
          </p:nvSpPr>
          <p:spPr bwMode="auto">
            <a:xfrm>
              <a:off x="8274205" y="4443982"/>
              <a:ext cx="2943922" cy="42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US" altLang="el-GR" sz="1200" i="1">
                  <a:solidFill>
                    <a:srgbClr val="002060"/>
                  </a:solidFill>
                </a:rPr>
                <a:t>Image by Osama Shukir Muhammed Amin (CC BY-NC-SA)</a:t>
              </a:r>
            </a:p>
          </p:txBody>
        </p:sp>
      </p:grpSp>
      <p:graphicFrame>
        <p:nvGraphicFramePr>
          <p:cNvPr id="18" name="17 - Διάγραμμα"/>
          <p:cNvGraphicFramePr/>
          <p:nvPr>
            <p:extLst>
              <p:ext uri="{D42A27DB-BD31-4B8C-83A1-F6EECF244321}">
                <p14:modId xmlns:p14="http://schemas.microsoft.com/office/powerpoint/2010/main" val="453366494"/>
              </p:ext>
            </p:extLst>
          </p:nvPr>
        </p:nvGraphicFramePr>
        <p:xfrm>
          <a:off x="367991" y="1784195"/>
          <a:ext cx="8441472" cy="44939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theme/theme1.xml><?xml version="1.0" encoding="utf-8"?>
<a:theme xmlns:a="http://schemas.openxmlformats.org/drawingml/2006/main" name="Office Theme">
  <a:themeElements>
    <a:clrScheme name="ZColor Modern">
      <a:dk1>
        <a:srgbClr val="000000"/>
      </a:dk1>
      <a:lt1>
        <a:srgbClr val="FFFFFF"/>
      </a:lt1>
      <a:dk2>
        <a:srgbClr val="414141"/>
      </a:dk2>
      <a:lt2>
        <a:srgbClr val="E7E6E6"/>
      </a:lt2>
      <a:accent1>
        <a:srgbClr val="69AFDC"/>
      </a:accent1>
      <a:accent2>
        <a:srgbClr val="69C8C3"/>
      </a:accent2>
      <a:accent3>
        <a:srgbClr val="EB6469"/>
      </a:accent3>
      <a:accent4>
        <a:srgbClr val="FFC346"/>
      </a:accent4>
      <a:accent5>
        <a:srgbClr val="C86EAA"/>
      </a:accent5>
      <a:accent6>
        <a:srgbClr val="96C855"/>
      </a:accent6>
      <a:hlink>
        <a:srgbClr val="0563C1"/>
      </a:hlink>
      <a:folHlink>
        <a:srgbClr val="954F72"/>
      </a:folHlink>
    </a:clrScheme>
    <a:fontScheme name="Custom 9">
      <a:majorFont>
        <a:latin typeface="Raleway"/>
        <a:ea typeface=""/>
        <a:cs typeface=""/>
      </a:majorFont>
      <a:minorFont>
        <a:latin typeface="Raleway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ZColor Modern">
    <a:dk1>
      <a:srgbClr val="000000"/>
    </a:dk1>
    <a:lt1>
      <a:srgbClr val="FFFFFF"/>
    </a:lt1>
    <a:dk2>
      <a:srgbClr val="414141"/>
    </a:dk2>
    <a:lt2>
      <a:srgbClr val="E7E6E6"/>
    </a:lt2>
    <a:accent1>
      <a:srgbClr val="69AFDC"/>
    </a:accent1>
    <a:accent2>
      <a:srgbClr val="69C8C3"/>
    </a:accent2>
    <a:accent3>
      <a:srgbClr val="EB6469"/>
    </a:accent3>
    <a:accent4>
      <a:srgbClr val="FFC346"/>
    </a:accent4>
    <a:accent5>
      <a:srgbClr val="C86EAA"/>
    </a:accent5>
    <a:accent6>
      <a:srgbClr val="96C855"/>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2516</TotalTime>
  <Words>443</Words>
  <Application>Microsoft Office PowerPoint</Application>
  <PresentationFormat>Προσαρμογή</PresentationFormat>
  <Paragraphs>62</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GraphicBulb</dc:creator>
  <cp:lastModifiedBy>cddr</cp:lastModifiedBy>
  <cp:revision>312</cp:revision>
  <dcterms:created xsi:type="dcterms:W3CDTF">2018-07-20T01:47:35Z</dcterms:created>
  <dcterms:modified xsi:type="dcterms:W3CDTF">2021-01-15T17:45:01Z</dcterms:modified>
</cp:coreProperties>
</file>